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</p:sldIdLst>
  <p:sldSz cy="6858000" cx="9144000"/>
  <p:notesSz cx="6858000" cy="9144000"/>
  <p:embeddedFontLst>
    <p:embeddedFont>
      <p:font typeface="Robot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font" Target="fonts/Roboto-bold.fntdata"/><Relationship Id="rId94" Type="http://schemas.openxmlformats.org/officeDocument/2006/relationships/font" Target="fonts/Roboto-regular.fntdata"/><Relationship Id="rId97" Type="http://schemas.openxmlformats.org/officeDocument/2006/relationships/font" Target="fonts/Roboto-boldItalic.fntdata"/><Relationship Id="rId96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ee7b3392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ee7b339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8c744d2e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8c744d2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bd036f1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bd036f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bd036f12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bd036f1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bd036f1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bd036f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bd036f12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bd036f1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bd036f12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bd036f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ecaa62b06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ecaa62b0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bd036f12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bd036f1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bd036f1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bd036f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1d8075e9_0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1d8075e9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bd036f12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bd036f1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bd036f1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bd036f1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bd036f1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bd036f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bd036f12_0_119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bd036f1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49e8996e_0_5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49e8996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bd036f12_0_124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bd036f1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49e8996e_0_3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49e8996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49e8996e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f49e8996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49e8996e_0_41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49e8996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74c4f660_0_0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74c4f6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dfba3e20_0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6dfba3e20_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c747b07fe_0_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c747b07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c747b07f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c747b0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49e8996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49e8996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84a1b90b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84a1b90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e6169e7e_0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e6169e7e_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e6169e7e_0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e6169e7e_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e6169e7e_0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e6169e7e_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e768e38_1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e768e38_1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8c744d2e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8c744d2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8344b5f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c8344b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08c744d2e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08c744d2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2caaaa740c2854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2caaaa740c2854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2caaaa740c28546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2caaaa740c2854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2caaaa740c28546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2caaaa740c2854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879d4e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879d4e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879d4eb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879d4e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879d4ebd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879d4eb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879d4ebd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879d4e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88519b7f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88519b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88519b7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88519b7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88519b7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88519b7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8c744d2e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08c744d2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88519b7f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88519b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241d0655_0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241d0655_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bd42e86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2bd42e8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c8344b5f4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c8344b5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241d0655_0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241d0655_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8c744d2e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8c744d2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241d0655_0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241d0655_0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84a1b90b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84a1b90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eff2c0ff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eff2c0f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8c744d2e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8c744d2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8c744d2e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8c744d2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241d0655_0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241d0655_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84a1b90b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84a1b90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84a1b90b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84a1b90b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84a1b90b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84a1b90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e3d4ee4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1e3d4ee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cd5668d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2cd5668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2cd5668d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2cd5668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bd036f12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2bd036f1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2bd036f12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2bd036f1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bd036f12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2bd036f1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ecaa62b0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ecaa62b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bd036f12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2bd036f1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bd036f12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bd036f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2bd036f12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2bd036f1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bd036f12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2bd036f1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241d0655_0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241d0655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79530ee4_0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79530ee4_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241d0655_0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241d0655_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eff2c0ff_0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eff2c0ff_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79530ee4_0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79530ee4_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2f10a96d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2f10a96d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8c744d2e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8c744d2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2f10a96d_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2f10a96d_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2f10a96d_0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2f10a96d_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88519b7f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088519b7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95dd9dc4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95dd9d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eff2c0ff_0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eff2c0ff_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a528038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0a52803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30f9d4fa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30f9d4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30f9d4fa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30f9d4f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30f9d4fa2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30f9d4fa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2f10a96d_0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2f10a96d_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c60162b6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c60162b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0" y="4124513"/>
            <a:ext cx="8458200" cy="94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734343"/>
            <a:ext cx="7772400" cy="22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4124476"/>
            <a:ext cx="7772400" cy="9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947332"/>
            <a:ext cx="8229600" cy="4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947332"/>
            <a:ext cx="4030200" cy="4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56667" y="1949212"/>
            <a:ext cx="4030200" cy="46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0" y="5875079"/>
            <a:ext cx="8686800" cy="6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47332"/>
            <a:ext cx="8229600" cy="4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sz="2400">
                <a:solidFill>
                  <a:schemeClr val="dk2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gif"/><Relationship Id="rId4" Type="http://schemas.openxmlformats.org/officeDocument/2006/relationships/image" Target="../media/image2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6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jpg"/><Relationship Id="rId4" Type="http://schemas.openxmlformats.org/officeDocument/2006/relationships/image" Target="../media/image1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jpg"/><Relationship Id="rId4" Type="http://schemas.openxmlformats.org/officeDocument/2006/relationships/image" Target="../media/image2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jpg"/><Relationship Id="rId4" Type="http://schemas.openxmlformats.org/officeDocument/2006/relationships/image" Target="../media/image2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jpg"/><Relationship Id="rId4" Type="http://schemas.openxmlformats.org/officeDocument/2006/relationships/image" Target="../media/image3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jpg"/><Relationship Id="rId4" Type="http://schemas.openxmlformats.org/officeDocument/2006/relationships/image" Target="../media/image3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jpg"/><Relationship Id="rId4" Type="http://schemas.openxmlformats.org/officeDocument/2006/relationships/image" Target="../media/image3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5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9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/>
        </p:nvSpPr>
        <p:spPr>
          <a:xfrm>
            <a:off x="685800" y="4124476"/>
            <a:ext cx="77724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DE2"/>
                </a:solidFill>
              </a:rPr>
              <a:t>Mr. Channa Bankapur</a:t>
            </a:r>
            <a:endParaRPr sz="2400">
              <a:solidFill>
                <a:srgbClr val="EFEDE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DE2"/>
                </a:solidFill>
              </a:rPr>
              <a:t>channabankapur@pes.edu</a:t>
            </a:r>
            <a:endParaRPr sz="2400">
              <a:solidFill>
                <a:srgbClr val="EFEDE2"/>
              </a:solidFill>
            </a:endParaRPr>
          </a:p>
        </p:txBody>
      </p:sp>
      <p:pic>
        <p:nvPicPr>
          <p:cNvPr id="33" name="Google Shape;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163" y="6413875"/>
            <a:ext cx="5695675" cy="4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/>
        </p:nvSpPr>
        <p:spPr>
          <a:xfrm>
            <a:off x="685800" y="1034475"/>
            <a:ext cx="7772400" cy="294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1919"/>
                </a:solidFill>
              </a:rPr>
              <a:t>Design and Analysis of Algorithms (UE20CS251)</a:t>
            </a:r>
            <a:endParaRPr b="1" sz="4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dk2"/>
                </a:solidFill>
              </a:rPr>
              <a:t>Unit III - </a:t>
            </a:r>
            <a:r>
              <a:rPr b="1" lang="en" sz="3600">
                <a:solidFill>
                  <a:schemeClr val="dk2"/>
                </a:solidFill>
              </a:rPr>
              <a:t>Divide and Conquer</a:t>
            </a:r>
            <a:endParaRPr b="1" sz="36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Sum(A[0..n-1])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 = 2T(n/2) + 1, T(1) = 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2 [2T(n/4) +1] + 1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2</a:t>
            </a:r>
            <a:r>
              <a:rPr baseline="30000" lang="en" sz="2400"/>
              <a:t>2</a:t>
            </a:r>
            <a:r>
              <a:rPr lang="en" sz="2400"/>
              <a:t> T(n/2</a:t>
            </a:r>
            <a:r>
              <a:rPr baseline="30000" lang="en" sz="2400"/>
              <a:t>2</a:t>
            </a:r>
            <a:r>
              <a:rPr lang="en" sz="2400"/>
              <a:t>)] + 2 + 1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2</a:t>
            </a:r>
            <a:r>
              <a:rPr baseline="30000" lang="en" sz="2400"/>
              <a:t>i</a:t>
            </a:r>
            <a:r>
              <a:rPr lang="en" sz="2400"/>
              <a:t> T(n/2</a:t>
            </a:r>
            <a:r>
              <a:rPr baseline="30000" lang="en" sz="2400"/>
              <a:t>i</a:t>
            </a:r>
            <a:r>
              <a:rPr lang="en" sz="2400"/>
              <a:t>)] + 2</a:t>
            </a:r>
            <a:r>
              <a:rPr baseline="30000" lang="en" sz="2400"/>
              <a:t>i-1</a:t>
            </a:r>
            <a:r>
              <a:rPr lang="en" sz="2400"/>
              <a:t> + 2</a:t>
            </a:r>
            <a:r>
              <a:rPr baseline="30000" lang="en" sz="2400"/>
              <a:t>i-2</a:t>
            </a:r>
            <a:r>
              <a:rPr lang="en" sz="2400"/>
              <a:t> + 2</a:t>
            </a:r>
            <a:r>
              <a:rPr baseline="30000" lang="en" sz="2400"/>
              <a:t>1</a:t>
            </a:r>
            <a:r>
              <a:rPr lang="en" sz="2400"/>
              <a:t> + 2</a:t>
            </a:r>
            <a:r>
              <a:rPr baseline="30000" lang="en" sz="2400"/>
              <a:t>0</a:t>
            </a:r>
            <a:endParaRPr baseline="3000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2</a:t>
            </a:r>
            <a:r>
              <a:rPr baseline="30000" lang="en" sz="2400"/>
              <a:t>i</a:t>
            </a:r>
            <a:r>
              <a:rPr lang="en" sz="2400"/>
              <a:t> T(n/2</a:t>
            </a:r>
            <a:r>
              <a:rPr baseline="30000" lang="en" sz="2400"/>
              <a:t>i</a:t>
            </a:r>
            <a:r>
              <a:rPr lang="en" sz="2400"/>
              <a:t>)] + 2</a:t>
            </a:r>
            <a:r>
              <a:rPr baseline="30000" lang="en" sz="2400"/>
              <a:t>i</a:t>
            </a:r>
            <a:r>
              <a:rPr lang="en" sz="2400"/>
              <a:t> - 1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n/2</a:t>
            </a:r>
            <a:r>
              <a:rPr baseline="30000" lang="en" sz="2400"/>
              <a:t>i</a:t>
            </a:r>
            <a:r>
              <a:rPr lang="en" sz="2400"/>
              <a:t> = 1 ⇒ 2</a:t>
            </a:r>
            <a:r>
              <a:rPr baseline="30000" lang="en" sz="2400"/>
              <a:t>i</a:t>
            </a:r>
            <a:r>
              <a:rPr lang="en" sz="2400">
                <a:solidFill>
                  <a:schemeClr val="dk1"/>
                </a:solidFill>
              </a:rPr>
              <a:t> = n</a:t>
            </a:r>
            <a:endParaRPr baseline="3000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 = n T(1) + n - 1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n + n - 1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= 2n - 1 ∈ 𝚹(n)</a:t>
            </a:r>
            <a:endParaRPr sz="2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Brute Force: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Sum(A[0..n-1]) = A[0] + A[1] + … + A[n-1]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T(n) ∈ 𝚹(n)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Decrease-and-Conquer: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Sum(A[0..n-1]) = Sum(A[0..n-2]) + A[n-1]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C(n)	= C(n-1) + 1, C(1) = 1</a:t>
            </a:r>
            <a:endParaRPr sz="24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T(n) ∈ 𝚹(n)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Divide-and-Conquer: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Sum(A[0..n-1]) = Sum(A[0..n/2-1]) + Sum(A[n/2..n-1])</a:t>
            </a:r>
            <a:endParaRPr baseline="-25000" sz="24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>
                <a:solidFill>
                  <a:srgbClr val="000000"/>
                </a:solidFill>
              </a:rPr>
              <a:t>C(n)	= 2C(n/2) + 1, C(1) = 1</a:t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T(n) ∈ 𝚹(n)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Finding </a:t>
            </a:r>
            <a:r>
              <a:rPr b="1" lang="en" sz="3000">
                <a:solidFill>
                  <a:schemeClr val="dk1"/>
                </a:solidFill>
              </a:rPr>
              <a:t>a</a:t>
            </a:r>
            <a:r>
              <a:rPr b="1" baseline="30000" lang="en" sz="30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using </a:t>
            </a:r>
            <a:r>
              <a:rPr b="1" lang="en" sz="2400"/>
              <a:t>Brute Force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Power(a, n)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//Input: a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and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baseline="30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…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Finding </a:t>
            </a:r>
            <a:r>
              <a:rPr b="1" lang="en" sz="3000">
                <a:solidFill>
                  <a:schemeClr val="dk1"/>
                </a:solidFill>
              </a:rPr>
              <a:t>a</a:t>
            </a:r>
            <a:r>
              <a:rPr b="1" baseline="30000" lang="en" sz="30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using </a:t>
            </a:r>
            <a:r>
              <a:rPr b="1" lang="en" sz="2400"/>
              <a:t>Brute Force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Power(a, n)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//Computes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= a*a*...a (n times)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//Input: a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and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baseline="30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p ← 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for i ← 1 to n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	p ← p * a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return p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 = n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 ∈ 𝚹(n)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Finding </a:t>
            </a:r>
            <a:r>
              <a:rPr b="1" lang="en" sz="3000">
                <a:solidFill>
                  <a:schemeClr val="dk1"/>
                </a:solidFill>
              </a:rPr>
              <a:t>a</a:t>
            </a:r>
            <a:r>
              <a:rPr b="1" baseline="30000" lang="en" sz="30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using </a:t>
            </a:r>
            <a:r>
              <a:rPr b="1" lang="en" sz="2400"/>
              <a:t>Decrease-and-Conquer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Algorithm Power(a, n)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//Input: a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baseline="3000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…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Finding </a:t>
            </a:r>
            <a:r>
              <a:rPr b="1" lang="en" sz="3000">
                <a:solidFill>
                  <a:schemeClr val="dk1"/>
                </a:solidFill>
              </a:rPr>
              <a:t>a</a:t>
            </a:r>
            <a:r>
              <a:rPr b="1" baseline="30000" lang="en" sz="30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using </a:t>
            </a:r>
            <a:r>
              <a:rPr b="1" lang="en" sz="2400"/>
              <a:t>Decrease-and-Conquer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Power(a, n)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//Computes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=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n-1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* a</a:t>
            </a:r>
            <a:endParaRPr baseline="30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//Input: a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baseline="3000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 (n = 0) return 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return Power(a,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n-1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) *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 = C(n-1) + 1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 ∈ 𝚹(n)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/>
        </p:nvSpPr>
        <p:spPr>
          <a:xfrm>
            <a:off x="270900" y="270900"/>
            <a:ext cx="8597400" cy="6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Finding </a:t>
            </a:r>
            <a:r>
              <a:rPr b="1" lang="en" sz="3000">
                <a:solidFill>
                  <a:schemeClr val="dk1"/>
                </a:solidFill>
              </a:rPr>
              <a:t>a</a:t>
            </a:r>
            <a:r>
              <a:rPr b="1" baseline="30000" lang="en" sz="30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using </a:t>
            </a:r>
            <a:r>
              <a:rPr b="1" lang="en" sz="2400">
                <a:solidFill>
                  <a:schemeClr val="dk1"/>
                </a:solidFill>
              </a:rPr>
              <a:t>Decrease-by-a-constant-factor-and-Conquer</a:t>
            </a:r>
            <a:r>
              <a:rPr b="1" lang="en" sz="2400"/>
              <a:t>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Power(a, n)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//Computes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= (a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⌊n/2⌋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*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 mod 2</a:t>
            </a:r>
            <a:endParaRPr baseline="30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//Input: a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baseline="3000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...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/>
        </p:nvSpPr>
        <p:spPr>
          <a:xfrm>
            <a:off x="270900" y="270900"/>
            <a:ext cx="8597400" cy="6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Finding </a:t>
            </a:r>
            <a:r>
              <a:rPr b="1" lang="en" sz="3000">
                <a:solidFill>
                  <a:schemeClr val="dk1"/>
                </a:solidFill>
              </a:rPr>
              <a:t>a</a:t>
            </a:r>
            <a:r>
              <a:rPr b="1" baseline="30000" lang="en" sz="30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using </a:t>
            </a:r>
            <a:r>
              <a:rPr b="1" lang="en" sz="2400">
                <a:solidFill>
                  <a:schemeClr val="dk1"/>
                </a:solidFill>
              </a:rPr>
              <a:t>Decrease-by-a-constant-factor-and-Conquer</a:t>
            </a:r>
            <a:r>
              <a:rPr b="1" lang="en" sz="2400"/>
              <a:t>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Power(a, n)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//Computes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= (a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⌊n/2⌋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*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 mod 2</a:t>
            </a:r>
            <a:endParaRPr baseline="30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//Input: a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baseline="3000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 (n = 0) return 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p ← Power(a,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⌊n/2⌋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p ← p * p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 (n is odd) p ← p * a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return p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is its time complexity?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 = ...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 ∈ </a:t>
            </a:r>
            <a:r>
              <a:rPr b="1" lang="en" sz="2400"/>
              <a:t>𝚹(...)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Finding </a:t>
            </a:r>
            <a:r>
              <a:rPr b="1" lang="en" sz="3000">
                <a:solidFill>
                  <a:schemeClr val="dk1"/>
                </a:solidFill>
              </a:rPr>
              <a:t>a</a:t>
            </a:r>
            <a:r>
              <a:rPr b="1" baseline="30000" lang="en" sz="30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using </a:t>
            </a:r>
            <a:r>
              <a:rPr b="1" lang="en" sz="2400">
                <a:solidFill>
                  <a:schemeClr val="dk1"/>
                </a:solidFill>
              </a:rPr>
              <a:t>Decrease-by-a-constant-factor-and-Conquer</a:t>
            </a:r>
            <a:r>
              <a:rPr b="1" lang="en" sz="2400"/>
              <a:t>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Power(a, n)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//Computes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= (a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⌊n/2⌋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*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 mod 2</a:t>
            </a:r>
            <a:endParaRPr baseline="30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//Input: a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baseline="3000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 (n = 0) return 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p ← Power(a,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⌊n/2⌋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p ← p * p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 (n is odd) p ← p * a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return p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 = C(n/2) + 2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 ∈ </a:t>
            </a:r>
            <a:r>
              <a:rPr b="1" lang="en" sz="2400"/>
              <a:t>𝚹(log n)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Finding </a:t>
            </a:r>
            <a:r>
              <a:rPr b="1" lang="en" sz="3000">
                <a:solidFill>
                  <a:schemeClr val="dk1"/>
                </a:solidFill>
              </a:rPr>
              <a:t>a</a:t>
            </a:r>
            <a:r>
              <a:rPr b="1" baseline="30000" lang="en" sz="30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using </a:t>
            </a:r>
            <a:r>
              <a:rPr b="1" lang="en" sz="2400"/>
              <a:t>Divide-and-Conquer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Power(a, n)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//Input: a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baseline="3000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 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70900" y="270900"/>
            <a:ext cx="8597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Divide-and-Conquer!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40" name="Google Shape;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63" y="794550"/>
            <a:ext cx="8111275" cy="58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Finding </a:t>
            </a:r>
            <a:r>
              <a:rPr b="1" lang="en" sz="3000">
                <a:solidFill>
                  <a:schemeClr val="dk1"/>
                </a:solidFill>
              </a:rPr>
              <a:t>a</a:t>
            </a:r>
            <a:r>
              <a:rPr b="1" baseline="30000" lang="en" sz="30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 using </a:t>
            </a:r>
            <a:r>
              <a:rPr b="1" lang="en" sz="2400"/>
              <a:t>Divide-and-Conquer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Power(a, n)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//Computes a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= 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n/2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⌋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* 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⌈</a:t>
            </a:r>
            <a:r>
              <a:rPr baseline="30000" lang="en" sz="2400">
                <a:latin typeface="Courier New"/>
                <a:ea typeface="Courier New"/>
                <a:cs typeface="Courier New"/>
                <a:sym typeface="Courier New"/>
              </a:rPr>
              <a:t>n/2⌉</a:t>
            </a:r>
            <a:endParaRPr baseline="30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//Input: a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and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baseline="3000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(n = 0) return 1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(n = 1) return a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return Power(a,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⌊n/2⌋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) *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Power(a, ⌈n/2⌉)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 = 2C(n/2) + 1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 ∈ 𝚹(n)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/>
        </p:nvSpPr>
        <p:spPr>
          <a:xfrm>
            <a:off x="134475" y="232475"/>
            <a:ext cx="8733900" cy="59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Finding </a:t>
            </a:r>
            <a:r>
              <a:rPr b="1" lang="en" sz="2400"/>
              <a:t>a</a:t>
            </a:r>
            <a:r>
              <a:rPr b="1" baseline="30000" lang="en" sz="2400"/>
              <a:t>n</a:t>
            </a:r>
            <a:r>
              <a:rPr lang="en" sz="2400"/>
              <a:t> using different approaches.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Brute-Force approach</a:t>
            </a:r>
            <a:r>
              <a:rPr lang="en" sz="2400">
                <a:solidFill>
                  <a:schemeClr val="dk1"/>
                </a:solidFill>
              </a:rPr>
              <a:t> in </a:t>
            </a:r>
            <a:r>
              <a:rPr b="1" lang="en" sz="2400">
                <a:solidFill>
                  <a:schemeClr val="dk1"/>
                </a:solidFill>
              </a:rPr>
              <a:t>Θ(n)</a:t>
            </a:r>
            <a:endParaRPr sz="24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a * a * … a (n times)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baseline="-25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=1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Divide-and-Conquer</a:t>
            </a:r>
            <a:r>
              <a:rPr lang="en" sz="2400">
                <a:solidFill>
                  <a:schemeClr val="dk1"/>
                </a:solidFill>
              </a:rPr>
              <a:t> approach in </a:t>
            </a:r>
            <a:r>
              <a:rPr b="1" lang="en" sz="2400">
                <a:solidFill>
                  <a:schemeClr val="dk1"/>
                </a:solidFill>
              </a:rPr>
              <a:t>Θ(n)</a:t>
            </a:r>
            <a:endParaRPr sz="24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⌊n/2⌋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* 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⌈n/2⌉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baseline="-25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=1,</a:t>
            </a:r>
            <a:r>
              <a:rPr b="1" baseline="-25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=a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Decrease-by-a-constant-and-Conquer </a:t>
            </a:r>
            <a:r>
              <a:rPr lang="en" sz="2400">
                <a:solidFill>
                  <a:schemeClr val="dk1"/>
                </a:solidFill>
              </a:rPr>
              <a:t>in </a:t>
            </a:r>
            <a:r>
              <a:rPr b="1" lang="en" sz="2400">
                <a:solidFill>
                  <a:schemeClr val="dk1"/>
                </a:solidFill>
              </a:rPr>
              <a:t>Θ(n)</a:t>
            </a:r>
            <a:endParaRPr sz="24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n-1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* a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baseline="-25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=1</a:t>
            </a:r>
            <a:endParaRPr b="1" sz="30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Decrease-by-a-constant-factor-and-Conquer in </a:t>
            </a:r>
            <a:r>
              <a:rPr b="1" lang="en" sz="2400">
                <a:solidFill>
                  <a:schemeClr val="dk1"/>
                </a:solidFill>
              </a:rPr>
              <a:t>Θ</a:t>
            </a:r>
            <a:r>
              <a:rPr b="1" lang="en" sz="2400"/>
              <a:t>(log n)</a:t>
            </a:r>
            <a:endParaRPr sz="2400"/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(a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⌊n/2⌋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* 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 mod 2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baseline="-25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1</a:t>
            </a:r>
            <a:endParaRPr b="1" baseline="-25000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urier New"/>
              <a:buChar char="○"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(a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n/2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when n is even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a*(a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(n-1)/2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when n is odd and 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30000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1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Divide-and-Conquer Examples: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Sorting: Mergesort and Quicksort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Search: Binary search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Multiplication of large integers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Matrix multiplication: Strassen’s algorithm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Binary tree traversals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rgesort highlevel.jpg"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403" y="875278"/>
            <a:ext cx="5452275" cy="54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 txBox="1"/>
          <p:nvPr/>
        </p:nvSpPr>
        <p:spPr>
          <a:xfrm>
            <a:off x="270900" y="108225"/>
            <a:ext cx="8597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Idea of Merge Sort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00" y="609600"/>
            <a:ext cx="4890125" cy="610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rgesort simplest example.jpg" id="153" name="Google Shape;1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50" y="670500"/>
            <a:ext cx="3404125" cy="48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/>
        </p:nvSpPr>
        <p:spPr>
          <a:xfrm>
            <a:off x="270900" y="108225"/>
            <a:ext cx="85974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Recursion tree</a:t>
            </a:r>
            <a:r>
              <a:rPr b="1" lang="en" sz="2400"/>
              <a:t> of Merge Sort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/>
          <p:nvPr/>
        </p:nvSpPr>
        <p:spPr>
          <a:xfrm>
            <a:off x="270900" y="270900"/>
            <a:ext cx="87966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Algorithm MergeSort(A[0..n-1])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//Sorts array A[0..n-1] by recursive Merge Sort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//Procedure Merge(A[0..n-1], m) merges two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sorted subarrays A[0..m-1] and A[m..n-1]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into a sorted array A[0..n-1].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	if(n 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≤</a:t>
            </a: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 1)return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	m = ⌊n/2⌋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MergeSort(A[0..m-1])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MergeSort(A[m..n-1])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Merge(A[0..n-1], m)</a:t>
            </a:r>
            <a:endParaRPr b="1"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/>
        </p:nvSpPr>
        <p:spPr>
          <a:xfrm>
            <a:off x="270900" y="108225"/>
            <a:ext cx="8597400" cy="6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Merge two sorted arrays into a sorted array: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Array1		Array2		Merged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01</a:t>
            </a:r>
            <a:r>
              <a:rPr lang="en" sz="2400"/>
              <a:t>			02			</a:t>
            </a:r>
            <a:r>
              <a:rPr lang="en" sz="2400">
                <a:solidFill>
                  <a:srgbClr val="FF0000"/>
                </a:solidFill>
              </a:rPr>
              <a:t>01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05</a:t>
            </a:r>
            <a:r>
              <a:rPr lang="en" sz="2400"/>
              <a:t>			03			02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06</a:t>
            </a:r>
            <a:r>
              <a:rPr lang="en" sz="2400"/>
              <a:t>			04			03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		07			04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		08			</a:t>
            </a:r>
            <a:r>
              <a:rPr lang="en" sz="2400">
                <a:solidFill>
                  <a:srgbClr val="FF0000"/>
                </a:solidFill>
              </a:rPr>
              <a:t>05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		09			</a:t>
            </a:r>
            <a:r>
              <a:rPr lang="en" sz="2400">
                <a:solidFill>
                  <a:srgbClr val="FF0000"/>
                </a:solidFill>
              </a:rPr>
              <a:t>06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					07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					08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					09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Two sorted arrays concatenated: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01, 05, 06, </a:t>
            </a:r>
            <a:r>
              <a:rPr lang="en" sz="2400">
                <a:solidFill>
                  <a:schemeClr val="dk1"/>
                </a:solidFill>
              </a:rPr>
              <a:t>02, 03, 04, 07, 08, 09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After merging: </a:t>
            </a:r>
            <a:r>
              <a:rPr lang="en" sz="2400">
                <a:solidFill>
                  <a:srgbClr val="FF0000"/>
                </a:solidFill>
              </a:rPr>
              <a:t>01, </a:t>
            </a:r>
            <a:r>
              <a:rPr lang="en" sz="2400">
                <a:solidFill>
                  <a:schemeClr val="dk1"/>
                </a:solidFill>
              </a:rPr>
              <a:t>02, 03, 04, </a:t>
            </a:r>
            <a:r>
              <a:rPr lang="en" sz="2400">
                <a:solidFill>
                  <a:srgbClr val="FF0000"/>
                </a:solidFill>
              </a:rPr>
              <a:t>05, 06, </a:t>
            </a:r>
            <a:r>
              <a:rPr lang="en" sz="2400">
                <a:solidFill>
                  <a:schemeClr val="dk1"/>
                </a:solidFill>
              </a:rPr>
              <a:t>07, 08, 09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9425"/>
            <a:ext cx="7126201" cy="23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4"/>
          <p:cNvSpPr txBox="1"/>
          <p:nvPr/>
        </p:nvSpPr>
        <p:spPr>
          <a:xfrm>
            <a:off x="63850" y="270900"/>
            <a:ext cx="6245100" cy="18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Example for merging two sorted arrays: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List1: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     2,    4, 5, 6,    8, 9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List2: 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1,    3,          7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Merged: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1, 2, 3, 4, 5, 6, 7, 8, 9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1" name="Google Shape;1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418" y="381000"/>
            <a:ext cx="2915575" cy="62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/>
        </p:nvSpPr>
        <p:spPr>
          <a:xfrm>
            <a:off x="102350" y="76775"/>
            <a:ext cx="8766000" cy="6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Merge(A[0..n-1], m)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//Merges two sorted arrays A[0..m-1] and A[m..n-1] into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//the sorted array A[0..n-1]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 ← 0, j ← m, k ← 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while(i &lt; m and j &lt; n) do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	if(A[i] ≤ A[j]) B[k] ← A[i]; i ← i+1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else B[k] ← A[j]; j ← j+1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	k ← k+1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if(j = n) Copy A[i..m-1] to B[k..n-1]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else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Copy A[j..n-1] to B[k..n-1]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Copy B[0..n-1] to A[0..n-1]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Analysis?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/>
        </p:nvSpPr>
        <p:spPr>
          <a:xfrm>
            <a:off x="102350" y="76775"/>
            <a:ext cx="8766000" cy="6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Merge(A[0..n-1], m)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//Merges two sorted arrays A[0..m-1] and A[m..n-1] into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//the sorted array A[0..n-1]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 ← 0, j ← m, k ← 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while(i &lt; m and j &lt; n) do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	if(A[i] ≤ A[j]) B[k] ← A[i]; i ← i+1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else B[k] ← A[j]; j ← j+1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	k ← k+1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if(j = n) Copy A[i..m-1] to B[k..n-1]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else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Copy A[j..n-1] to B[k..n-1]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Copy B[0..n-1] to A[0..n-1]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Input Size: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Basic Operation :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Increment operation k←k+1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C(n) 	= n </a:t>
            </a:r>
            <a:r>
              <a:rPr b="1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∈ </a:t>
            </a:r>
            <a:r>
              <a:rPr b="1" lang="en" sz="2400">
                <a:solidFill>
                  <a:schemeClr val="dk1"/>
                </a:solidFill>
              </a:rPr>
              <a:t>Θ(n)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/>
        </p:nvSpPr>
        <p:spPr>
          <a:xfrm>
            <a:off x="270900" y="171775"/>
            <a:ext cx="8597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Divide-and-Conquer!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It is a well-known algorithm design technique: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Divide instance of a problem into two or more smaller instances.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Solve the smaller instances of the same problem.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Obtain a solution to the original instance by combining the solutions of the smaller instances.</a:t>
            </a:r>
            <a:endParaRPr b="1" sz="2200"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56350"/>
            <a:ext cx="8486549" cy="36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/>
        </p:nvSpPr>
        <p:spPr>
          <a:xfrm>
            <a:off x="270900" y="270900"/>
            <a:ext cx="87966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Analysis of Mergesort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MergeSort(A[0..n-1])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//Sorts array A[0..n-1] by recursive Merge Sort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//Procedure Merge(A[0..n-1], m) merges two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sorted subarrays A[0..m-1] and A[m..n-1]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into a sorted array A[0..n-1].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if(n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≤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 1)return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m = ⌊n/2⌋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MergeSort(A[0..m-1])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MergeSort(A[m..n-1])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Merge(A[0..n-1], m)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/>
        </p:nvSpPr>
        <p:spPr>
          <a:xfrm>
            <a:off x="270900" y="270900"/>
            <a:ext cx="8597400" cy="61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Algorithm: MergeSort(A[0..n-1])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Input Size: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Basic Operation: Basic operation in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Merge()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 	= </a:t>
            </a:r>
            <a:r>
              <a:rPr b="1" lang="en" sz="2400"/>
              <a:t>cn</a:t>
            </a:r>
            <a:r>
              <a:rPr lang="en" sz="2400"/>
              <a:t> + 2 * C(n / 2), C(1) = 0, when </a:t>
            </a:r>
            <a:r>
              <a:rPr b="1" lang="en" sz="2400"/>
              <a:t>cn</a:t>
            </a:r>
            <a:r>
              <a:rPr lang="en" sz="2400"/>
              <a:t> is the basic operation count of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Merge()</a:t>
            </a:r>
            <a:r>
              <a:rPr lang="en" sz="2400"/>
              <a:t> with input size </a:t>
            </a:r>
            <a:r>
              <a:rPr b="1" lang="en" sz="2400"/>
              <a:t>n</a:t>
            </a:r>
            <a:r>
              <a:rPr lang="en" sz="2400"/>
              <a:t>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C(n) 	= 2 C(n / 2) + cn, C(1) = 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	= 2 * [2 C(n/4) + cn/2] + cn </a:t>
            </a:r>
            <a:endParaRPr sz="24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4 * C(n/4) + cn + cn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	= 4 * [2 C(n/8) + cn/4] + 2*cn </a:t>
            </a:r>
            <a:endParaRPr sz="24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= 2</a:t>
            </a:r>
            <a:r>
              <a:rPr baseline="30000" lang="en" sz="2400">
                <a:solidFill>
                  <a:schemeClr val="dk1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 C(n/2</a:t>
            </a:r>
            <a:r>
              <a:rPr baseline="30000" lang="en" sz="2400">
                <a:solidFill>
                  <a:schemeClr val="dk1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) + 3*cn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	= 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* C(n/2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) + i*cn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C(n/2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) is C(1) when 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chemeClr val="dk1"/>
                </a:solidFill>
              </a:rPr>
              <a:t> 1 ⇒ n </a:t>
            </a:r>
            <a:r>
              <a:rPr b="1"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chemeClr val="dk1"/>
                </a:solidFill>
              </a:rPr>
              <a:t> 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⇒ i </a:t>
            </a:r>
            <a:r>
              <a:rPr b="1"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chemeClr val="dk1"/>
                </a:solidFill>
              </a:rPr>
              <a:t> log</a:t>
            </a:r>
            <a:r>
              <a:rPr baseline="-25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	= n * C(1) + (log</a:t>
            </a:r>
            <a:r>
              <a:rPr baseline="-25000" lang="en" sz="2400"/>
              <a:t>2</a:t>
            </a:r>
            <a:r>
              <a:rPr lang="en" sz="2400"/>
              <a:t>n)*cn</a:t>
            </a:r>
            <a:endParaRPr sz="24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</a:t>
            </a:r>
            <a:r>
              <a:rPr b="1" lang="en" sz="2400"/>
              <a:t>cn * log</a:t>
            </a:r>
            <a:r>
              <a:rPr b="1" baseline="-25000" lang="en" sz="2400"/>
              <a:t>2</a:t>
            </a:r>
            <a:r>
              <a:rPr b="1" lang="en" sz="2400"/>
              <a:t>n </a:t>
            </a:r>
            <a:r>
              <a:rPr lang="en" sz="2400">
                <a:solidFill>
                  <a:schemeClr val="dk1"/>
                </a:solidFill>
              </a:rPr>
              <a:t>∈ </a:t>
            </a:r>
            <a:r>
              <a:rPr b="1" lang="en" sz="2400">
                <a:solidFill>
                  <a:schemeClr val="dk1"/>
                </a:solidFill>
              </a:rPr>
              <a:t>Θ(n logn)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/>
        </p:nvSpPr>
        <p:spPr>
          <a:xfrm>
            <a:off x="270900" y="270900"/>
            <a:ext cx="8597400" cy="61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Algorithm: MergeSort(A[0..n-1])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Input Size: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Basic Operation: </a:t>
            </a:r>
            <a:r>
              <a:rPr b="1" lang="en" sz="2400"/>
              <a:t>…</a:t>
            </a:r>
            <a:r>
              <a:rPr lang="en" sz="2400"/>
              <a:t> 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 	= 2 * C(n / 2)</a:t>
            </a:r>
            <a:r>
              <a:rPr lang="en" sz="2400"/>
              <a:t> + </a:t>
            </a:r>
            <a:r>
              <a:rPr b="1" lang="en" sz="2400">
                <a:solidFill>
                  <a:schemeClr val="dk1"/>
                </a:solidFill>
              </a:rPr>
              <a:t>cn + </a:t>
            </a:r>
            <a:r>
              <a:rPr b="1" lang="en" sz="2400"/>
              <a:t>1</a:t>
            </a:r>
            <a:r>
              <a:rPr lang="en" sz="2400"/>
              <a:t>, C(1) = </a:t>
            </a:r>
            <a:r>
              <a:rPr b="1" lang="en" sz="2400"/>
              <a:t>1</a:t>
            </a:r>
            <a:r>
              <a:rPr lang="en" sz="2400"/>
              <a:t>, when </a:t>
            </a:r>
            <a:r>
              <a:rPr b="1" lang="en" sz="2400"/>
              <a:t>cn</a:t>
            </a:r>
            <a:r>
              <a:rPr lang="en" sz="2400"/>
              <a:t> is the basic operation count of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Merge()</a:t>
            </a:r>
            <a:r>
              <a:rPr lang="en" sz="2400"/>
              <a:t> with input size </a:t>
            </a:r>
            <a:r>
              <a:rPr b="1" lang="en" sz="2400"/>
              <a:t>n</a:t>
            </a:r>
            <a:r>
              <a:rPr lang="en" sz="2400"/>
              <a:t>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C(n) 	= 2 C(n / 2) + cn + 1, C(1) =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	= 2 * [2 C(n/4) + cn/2 + 1] + cn + 1 </a:t>
            </a:r>
            <a:endParaRPr sz="24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4 * C(n/4) + cn + cn + 2 + 1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	= 4 * [2 C(n/8) + cn/4 + 1] + 2*cn + 2 + 1 </a:t>
            </a:r>
            <a:endParaRPr sz="24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= 2</a:t>
            </a:r>
            <a:r>
              <a:rPr baseline="30000" lang="en" sz="2400">
                <a:solidFill>
                  <a:schemeClr val="dk1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 C(n/2</a:t>
            </a:r>
            <a:r>
              <a:rPr baseline="30000" lang="en" sz="2400">
                <a:solidFill>
                  <a:schemeClr val="dk1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) + 3*cn + (2</a:t>
            </a:r>
            <a:r>
              <a:rPr baseline="30000" lang="en" sz="2400">
                <a:solidFill>
                  <a:schemeClr val="dk1"/>
                </a:solidFill>
              </a:rPr>
              <a:t>3 </a:t>
            </a:r>
            <a:r>
              <a:rPr lang="en" sz="2400">
                <a:solidFill>
                  <a:schemeClr val="dk1"/>
                </a:solidFill>
              </a:rPr>
              <a:t>- 1)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	= 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* C(n/2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) + i*cn</a:t>
            </a:r>
            <a:r>
              <a:rPr lang="en" sz="2400">
                <a:solidFill>
                  <a:schemeClr val="dk1"/>
                </a:solidFill>
              </a:rPr>
              <a:t> + (2</a:t>
            </a:r>
            <a:r>
              <a:rPr baseline="30000" lang="en" sz="2400">
                <a:solidFill>
                  <a:schemeClr val="dk1"/>
                </a:solidFill>
              </a:rPr>
              <a:t>i </a:t>
            </a:r>
            <a:r>
              <a:rPr lang="en" sz="2400">
                <a:solidFill>
                  <a:schemeClr val="dk1"/>
                </a:solidFill>
              </a:rPr>
              <a:t>- 1)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C(n/2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) is C(1) when 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chemeClr val="dk1"/>
                </a:solidFill>
              </a:rPr>
              <a:t> 1 ⇒ n </a:t>
            </a:r>
            <a:r>
              <a:rPr b="1"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chemeClr val="dk1"/>
                </a:solidFill>
              </a:rPr>
              <a:t> 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⇒ i </a:t>
            </a:r>
            <a:r>
              <a:rPr b="1"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chemeClr val="dk1"/>
                </a:solidFill>
              </a:rPr>
              <a:t> log</a:t>
            </a:r>
            <a:r>
              <a:rPr baseline="-25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	= n * C(1) + (log</a:t>
            </a:r>
            <a:r>
              <a:rPr baseline="-25000" lang="en" sz="2400"/>
              <a:t>2</a:t>
            </a:r>
            <a:r>
              <a:rPr lang="en" sz="2400"/>
              <a:t>n)*cn</a:t>
            </a:r>
            <a:r>
              <a:rPr lang="en" sz="2400">
                <a:solidFill>
                  <a:schemeClr val="dk1"/>
                </a:solidFill>
              </a:rPr>
              <a:t> + (n</a:t>
            </a:r>
            <a:r>
              <a:rPr baseline="30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- 1)</a:t>
            </a:r>
            <a:endParaRPr sz="24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</a:t>
            </a:r>
            <a:r>
              <a:rPr b="1" lang="en" sz="2400"/>
              <a:t>2n - 1 + cn * log</a:t>
            </a:r>
            <a:r>
              <a:rPr b="1" baseline="-25000" lang="en" sz="2400"/>
              <a:t>2</a:t>
            </a:r>
            <a:r>
              <a:rPr b="1" lang="en" sz="2400"/>
              <a:t>n </a:t>
            </a:r>
            <a:r>
              <a:rPr lang="en" sz="2400">
                <a:solidFill>
                  <a:schemeClr val="dk1"/>
                </a:solidFill>
              </a:rPr>
              <a:t>∈ </a:t>
            </a:r>
            <a:r>
              <a:rPr b="1" lang="en" sz="2400">
                <a:solidFill>
                  <a:schemeClr val="dk1"/>
                </a:solidFill>
              </a:rPr>
              <a:t>Θ(n logn)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rgeSortAnalysis.jpg" id="201" name="Google Shape;2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25" y="0"/>
            <a:ext cx="8878325" cy="67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rge_sort_algorithm_actual_diagram step-by-by and scope for parallelism.PNG"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887" y="0"/>
            <a:ext cx="6236225" cy="600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rgesort strings.png" id="211" name="Google Shape;2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9296"/>
            <a:ext cx="9143998" cy="485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rgeSort bottomup.gif"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00" y="1004100"/>
            <a:ext cx="8245375" cy="563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3"/>
          <p:cNvSpPr txBox="1"/>
          <p:nvPr/>
        </p:nvSpPr>
        <p:spPr>
          <a:xfrm>
            <a:off x="270900" y="270900"/>
            <a:ext cx="85974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Non-recursive (Bottom-up) Mergesort: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4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Mergesort: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Input size n being not a power of 2?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Scope for parallelism in this algo?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What’s the basic operation in Merge Sort for Time Complexity analysis?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Mergesort an in-place sorting algo?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Mergesort a stable sorting algo?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Implementation of Mergesort in iterative bottom-up approach skipping the divide stage.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How far </a:t>
            </a:r>
            <a:r>
              <a:rPr lang="en" sz="2400">
                <a:solidFill>
                  <a:schemeClr val="dk1"/>
                </a:solidFill>
              </a:rPr>
              <a:t>Mergesort </a:t>
            </a:r>
            <a:r>
              <a:rPr lang="en" sz="2400"/>
              <a:t>is from the theoretical limit of any comparison-based sorting algos?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/>
        </p:nvSpPr>
        <p:spPr>
          <a:xfrm>
            <a:off x="204825" y="332850"/>
            <a:ext cx="8597400" cy="56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Problem: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Partition an array into two parts where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left part has elements ≤ pivot element and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right part has the elements ≥ </a:t>
            </a:r>
            <a:r>
              <a:rPr b="1" lang="en" sz="2400">
                <a:solidFill>
                  <a:schemeClr val="dk1"/>
                </a:solidFill>
              </a:rPr>
              <a:t>pivot element</a:t>
            </a:r>
            <a:r>
              <a:rPr b="1" lang="en" sz="2400"/>
              <a:t>.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Eg: </a:t>
            </a:r>
            <a:r>
              <a:rPr lang="en" sz="2400"/>
              <a:t>35  33  42  10  14  19  27  44  26 </a:t>
            </a:r>
            <a:r>
              <a:rPr b="1" lang="en" sz="2400"/>
              <a:t> 31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 key = 31.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Array partitioned on the pivot element: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14 </a:t>
            </a:r>
            <a:r>
              <a:rPr lang="en" sz="2400"/>
              <a:t>26 27 19 10 </a:t>
            </a:r>
            <a:r>
              <a:rPr b="1" lang="en" sz="2400"/>
              <a:t>31</a:t>
            </a:r>
            <a:r>
              <a:rPr lang="en" sz="2400"/>
              <a:t> </a:t>
            </a:r>
            <a:r>
              <a:rPr lang="en" sz="2400">
                <a:solidFill>
                  <a:schemeClr val="dk1"/>
                </a:solidFill>
              </a:rPr>
              <a:t>42 </a:t>
            </a:r>
            <a:r>
              <a:rPr lang="en" sz="2400"/>
              <a:t>33 44 35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/>
          <p:nvPr/>
        </p:nvSpPr>
        <p:spPr>
          <a:xfrm>
            <a:off x="204825" y="332850"/>
            <a:ext cx="8597400" cy="19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Partition an array into two parts where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left part has elements ≤ key and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right part has the elements ≥ key.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Eg: </a:t>
            </a:r>
            <a:r>
              <a:rPr lang="en" sz="2400"/>
              <a:t>35  33  42  10  14  19  27  44  26 </a:t>
            </a:r>
            <a:r>
              <a:rPr b="1" lang="en" sz="2400"/>
              <a:t> 31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50" y="2325975"/>
            <a:ext cx="8914275" cy="30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Q: Write an algorithm to find the sum of an array of </a:t>
            </a:r>
            <a:r>
              <a:rPr lang="en" sz="2400">
                <a:solidFill>
                  <a:schemeClr val="dk1"/>
                </a:solidFill>
              </a:rPr>
              <a:t>n numbers </a:t>
            </a:r>
            <a:r>
              <a:rPr lang="en" sz="2400"/>
              <a:t>using </a:t>
            </a:r>
            <a:r>
              <a:rPr b="1" lang="en" sz="2400"/>
              <a:t>Brute Force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Algorithm Sum(A[0..n-1])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//Sum of the numbers in an array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//Input: Array A having n numbers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//Output: Sum of n numbers in the array A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3" y="143075"/>
            <a:ext cx="8843475" cy="15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75" y="1815100"/>
            <a:ext cx="8743051" cy="14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475" y="4948525"/>
            <a:ext cx="8743051" cy="14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475" y="3543850"/>
            <a:ext cx="8743051" cy="111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6" y="0"/>
            <a:ext cx="9143999" cy="657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75" y="2493725"/>
            <a:ext cx="2876796" cy="2876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"/>
          <p:cNvSpPr txBox="1"/>
          <p:nvPr/>
        </p:nvSpPr>
        <p:spPr>
          <a:xfrm>
            <a:off x="98575" y="140825"/>
            <a:ext cx="8984400" cy="6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Algorithm Partition(A[0..n-1])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p ← A[0]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i ← 1, j ← n-1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while(i ≤ j)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	while(i ≤ j and A[i] &lt; p) i ← i + 1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while(i ≤ j and A[j] &gt; p) j ← j - 1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if(i &lt; j)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	swap A[i], A[j]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i ← i + 1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j ← j - 1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swap A[j], A[0]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return j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3900"/>
            <a:ext cx="9144000" cy="217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" y="2908675"/>
            <a:ext cx="913447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0"/>
          <p:cNvSpPr txBox="1"/>
          <p:nvPr/>
        </p:nvSpPr>
        <p:spPr>
          <a:xfrm>
            <a:off x="273300" y="79275"/>
            <a:ext cx="85974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Partition in the eyes of Ullas Aparanji :)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600" y="0"/>
            <a:ext cx="5365025" cy="29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475" y="2952950"/>
            <a:ext cx="6295275" cy="34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88" y="-1"/>
            <a:ext cx="7495826" cy="39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3763" y="4044426"/>
            <a:ext cx="5676480" cy="215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01" y="0"/>
            <a:ext cx="8132000" cy="35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45088"/>
            <a:ext cx="914400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288" y="0"/>
            <a:ext cx="4823425" cy="29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525" y="3156149"/>
            <a:ext cx="6088926" cy="325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513" y="0"/>
            <a:ext cx="4846176" cy="285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11" y="2918212"/>
            <a:ext cx="8312368" cy="34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648" y="0"/>
            <a:ext cx="4430699" cy="25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738" y="2592258"/>
            <a:ext cx="6884525" cy="3821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Q: Write an algorithm to find </a:t>
            </a:r>
            <a:r>
              <a:rPr lang="en" sz="2400">
                <a:solidFill>
                  <a:schemeClr val="dk1"/>
                </a:solidFill>
              </a:rPr>
              <a:t>the sum of an array of n numbers</a:t>
            </a:r>
            <a:r>
              <a:rPr lang="en" sz="2400"/>
              <a:t> using </a:t>
            </a:r>
            <a:r>
              <a:rPr b="1" lang="en" sz="2400"/>
              <a:t>Brute Force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Sum(A[0..n-1])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//Sum of the numbers in an array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//Input: Array A having n numbers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Sum of n numbers in the array A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sum ← 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for i ← 0 to n-1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	sum ← sum + A[i]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return sum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 = n ∈ 𝚹(n)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75" y="0"/>
            <a:ext cx="7937376" cy="32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675" y="3305250"/>
            <a:ext cx="7362576" cy="31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071129"/>
            <a:ext cx="7696200" cy="495287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8"/>
          <p:cNvSpPr txBox="1"/>
          <p:nvPr/>
        </p:nvSpPr>
        <p:spPr>
          <a:xfrm>
            <a:off x="204825" y="332850"/>
            <a:ext cx="8597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Quick Sort - </a:t>
            </a: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 txBox="1"/>
          <p:nvPr/>
        </p:nvSpPr>
        <p:spPr>
          <a:xfrm>
            <a:off x="204825" y="332850"/>
            <a:ext cx="1710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Quick Sort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54" y="0"/>
            <a:ext cx="65099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51" y="0"/>
            <a:ext cx="86883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1"/>
          <p:cNvSpPr txBox="1"/>
          <p:nvPr/>
        </p:nvSpPr>
        <p:spPr>
          <a:xfrm>
            <a:off x="311850" y="253200"/>
            <a:ext cx="8337900" cy="4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Quick Sort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Algorithm QuickSort(A[0..n-1])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if(n </a:t>
            </a:r>
            <a:r>
              <a:rPr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≤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1) return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 ← Partition(A[0..n-1])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QuickSort(A[0..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s-1</a:t>
            </a:r>
            <a:r>
              <a:rPr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QuickSort(A[</a:t>
            </a:r>
            <a:r>
              <a:rPr b="1"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s+1</a:t>
            </a:r>
            <a:r>
              <a:rPr lang="en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..n-1])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5" y="0"/>
            <a:ext cx="3395475" cy="67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150" y="1845500"/>
            <a:ext cx="5391850" cy="36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2"/>
          <p:cNvSpPr txBox="1"/>
          <p:nvPr/>
        </p:nvSpPr>
        <p:spPr>
          <a:xfrm>
            <a:off x="4497900" y="332850"/>
            <a:ext cx="45423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Quick Sort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Example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675" y="84375"/>
            <a:ext cx="3616225" cy="65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3"/>
          <p:cNvSpPr txBox="1"/>
          <p:nvPr/>
        </p:nvSpPr>
        <p:spPr>
          <a:xfrm>
            <a:off x="204825" y="332850"/>
            <a:ext cx="4071600" cy="3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Quick Sort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Examples of extreme cases: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Split at the end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1 2 3 4 5 6 7 8 9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Split in the middle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4 2 1 3 6 5 7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"/>
          <p:cNvSpPr txBox="1"/>
          <p:nvPr/>
        </p:nvSpPr>
        <p:spPr>
          <a:xfrm>
            <a:off x="154975" y="142075"/>
            <a:ext cx="8713200" cy="6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Best case: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 	= 1 + cn + 2 C(n/2), C(1) = 1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C(n) 	= 2 C(n/2) + 1 + cn, C(1) =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	= 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C(n/2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) + i*cn + (2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- 1)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	= </a:t>
            </a:r>
            <a:r>
              <a:rPr b="1" lang="en" sz="2400"/>
              <a:t>2n - 1 + cn * log</a:t>
            </a:r>
            <a:r>
              <a:rPr b="1" baseline="-25000" lang="en" sz="2400"/>
              <a:t>2</a:t>
            </a:r>
            <a:r>
              <a:rPr b="1" lang="en" sz="2400"/>
              <a:t>n </a:t>
            </a:r>
            <a:r>
              <a:rPr b="1" lang="en" sz="2400">
                <a:solidFill>
                  <a:schemeClr val="dk1"/>
                </a:solidFill>
              </a:rPr>
              <a:t>∈ Θ(n log n)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Worst case: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C(n) 	= 1 + cn + C(n-1), C(1) =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C(n) 	= C(n-1) + 1+cn, C(1) =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		= C(n-i) + i + c(n + n-1 + .. + n-i+1)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C(n)	= </a:t>
            </a:r>
            <a:r>
              <a:rPr b="1" lang="en" sz="2400">
                <a:solidFill>
                  <a:schemeClr val="dk1"/>
                </a:solidFill>
              </a:rPr>
              <a:t>1 + (n-1) + cn(n+1)/2 ∈ Θ(n</a:t>
            </a:r>
            <a:r>
              <a:rPr b="1" baseline="30000" lang="en" sz="2400">
                <a:solidFill>
                  <a:schemeClr val="dk1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Avg case: C(n) </a:t>
            </a:r>
            <a:r>
              <a:rPr b="1" lang="en" sz="2400">
                <a:solidFill>
                  <a:schemeClr val="dk1"/>
                </a:solidFill>
              </a:rPr>
              <a:t>∈ O(n</a:t>
            </a:r>
            <a:r>
              <a:rPr b="1" baseline="30000" lang="en" sz="2400">
                <a:solidFill>
                  <a:schemeClr val="dk1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C(n)	</a:t>
            </a:r>
            <a:r>
              <a:rPr b="1" lang="en" sz="2400">
                <a:solidFill>
                  <a:schemeClr val="dk1"/>
                </a:solidFill>
              </a:rPr>
              <a:t>∈ Θ(n log n) 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601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25" y="1504327"/>
            <a:ext cx="8846174" cy="40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6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Quicksort: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Avg case: C(n) ∈ O(n</a:t>
            </a:r>
            <a:r>
              <a:rPr b="1" baseline="30000" lang="en" sz="2400">
                <a:solidFill>
                  <a:schemeClr val="dk1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Q: Write an algorithm to find </a:t>
            </a:r>
            <a:r>
              <a:rPr lang="en" sz="2400">
                <a:solidFill>
                  <a:schemeClr val="dk1"/>
                </a:solidFill>
              </a:rPr>
              <a:t>the sum of an array of n numbers</a:t>
            </a:r>
            <a:r>
              <a:rPr lang="en" sz="2400"/>
              <a:t> using </a:t>
            </a:r>
            <a:r>
              <a:rPr b="1" lang="en" sz="2400"/>
              <a:t>Decrease-and-Conquer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Sum(A[0..n-1])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//Sum of the numbers in an array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//Input: Array A having n numbers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Sum of n numbers in the array A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5" y="994850"/>
            <a:ext cx="8998199" cy="10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25" y="2455950"/>
            <a:ext cx="8998199" cy="103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5" y="3759100"/>
            <a:ext cx="8794874" cy="3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25" y="4093825"/>
            <a:ext cx="7549899" cy="33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7"/>
          <p:cNvSpPr txBox="1"/>
          <p:nvPr/>
        </p:nvSpPr>
        <p:spPr>
          <a:xfrm>
            <a:off x="73425" y="270900"/>
            <a:ext cx="87948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</a:t>
            </a:r>
            <a:r>
              <a:rPr b="1" lang="en" sz="2400"/>
              <a:t>oncluding remarks on </a:t>
            </a:r>
            <a:r>
              <a:rPr b="1" lang="en" sz="2400">
                <a:solidFill>
                  <a:schemeClr val="dk1"/>
                </a:solidFill>
              </a:rPr>
              <a:t>Quicksort</a:t>
            </a:r>
            <a:r>
              <a:rPr b="1" lang="en" sz="2400"/>
              <a:t>:</a:t>
            </a:r>
            <a:endParaRPr sz="2400"/>
          </a:p>
        </p:txBody>
      </p:sp>
      <p:sp>
        <p:nvSpPr>
          <p:cNvPr id="362" name="Google Shape;362;p67"/>
          <p:cNvSpPr txBox="1"/>
          <p:nvPr/>
        </p:nvSpPr>
        <p:spPr>
          <a:xfrm>
            <a:off x="73425" y="4733425"/>
            <a:ext cx="87948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Quicksort a Stable Sorting algorithm?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Recursion needs stack space. Skewed recursion needs more stack space. Deal with it?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 </a:t>
            </a:r>
            <a:endParaRPr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Binary Search: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Efficient algorithm for searching in a </a:t>
            </a:r>
            <a:r>
              <a:rPr b="1" lang="en" sz="2400"/>
              <a:t>sorted array</a:t>
            </a:r>
            <a:r>
              <a:rPr lang="en" sz="2400"/>
              <a:t>.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Search for key element K in an Array A having n elements.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⌊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n-1)/2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⌋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i="1" lang="en" sz="2400">
                <a:latin typeface="Courier New"/>
                <a:ea typeface="Courier New"/>
                <a:cs typeface="Courier New"/>
                <a:sym typeface="Courier New"/>
              </a:rPr>
              <a:t>K</a:t>
            </a:r>
            <a:endParaRPr b="1" i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          vs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A[0]  . . .  A[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]  . . .  A[</a:t>
            </a:r>
            <a:r>
              <a:rPr i="1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-1]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If </a:t>
            </a:r>
            <a:r>
              <a:rPr i="1" lang="en" sz="2400"/>
              <a:t>K = </a:t>
            </a:r>
            <a:r>
              <a:rPr lang="en" sz="2400"/>
              <a:t>A[m], stop (successful search);  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otherwise, continue searching by the same method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 in A[0..</a:t>
            </a:r>
            <a:r>
              <a:rPr i="1" lang="en" sz="2400"/>
              <a:t>m</a:t>
            </a:r>
            <a:r>
              <a:rPr lang="en" sz="2400"/>
              <a:t>-1] if </a:t>
            </a:r>
            <a:r>
              <a:rPr i="1" lang="en" sz="2400"/>
              <a:t>K &lt; </a:t>
            </a:r>
            <a:r>
              <a:rPr lang="en" sz="2400"/>
              <a:t>A[</a:t>
            </a:r>
            <a:r>
              <a:rPr i="1" lang="en" sz="2400"/>
              <a:t>m</a:t>
            </a:r>
            <a:r>
              <a:rPr lang="en" sz="2400"/>
              <a:t>]</a:t>
            </a:r>
            <a:endParaRPr sz="240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in A[</a:t>
            </a:r>
            <a:r>
              <a:rPr i="1" lang="en" sz="2400"/>
              <a:t>m</a:t>
            </a:r>
            <a:r>
              <a:rPr lang="en" sz="2400"/>
              <a:t>+1..</a:t>
            </a:r>
            <a:r>
              <a:rPr i="1" lang="en" sz="2400"/>
              <a:t>n</a:t>
            </a:r>
            <a:r>
              <a:rPr lang="en" sz="2400"/>
              <a:t>-1] if </a:t>
            </a:r>
            <a:r>
              <a:rPr i="1" lang="en" sz="2400"/>
              <a:t>K &gt; </a:t>
            </a:r>
            <a:r>
              <a:rPr lang="en" sz="2400"/>
              <a:t>A[</a:t>
            </a:r>
            <a:r>
              <a:rPr i="1" lang="en" sz="2400"/>
              <a:t>m</a:t>
            </a:r>
            <a:r>
              <a:rPr lang="en" sz="2400"/>
              <a:t>]</a:t>
            </a:r>
            <a:endParaRPr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9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Binary Search: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// Finds the offset of an occurence of K</a:t>
            </a:r>
            <a:endParaRPr sz="2600"/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latin typeface="Courier New"/>
                <a:ea typeface="Courier New"/>
                <a:cs typeface="Courier New"/>
                <a:sym typeface="Courier New"/>
              </a:rPr>
              <a:t>Algorithm BinarySearch(A[0..n-1], </a:t>
            </a:r>
            <a:r>
              <a:rPr b="1" lang="en" sz="2600"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b="1" lang="en" sz="26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	if(n = 0)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		return -1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	m = ⌊n/2⌋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	if(K = A[m])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		return m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lse if(K &lt; A[m])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		return BinarySearch(A[0..m-1], K)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Courier New"/>
                <a:ea typeface="Courier New"/>
                <a:cs typeface="Courier New"/>
                <a:sym typeface="Courier New"/>
              </a:rPr>
              <a:t>	else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BinarySearch(A[m+1..n-1], K)</a:t>
            </a:r>
            <a:endParaRPr sz="2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725"/>
            <a:ext cx="9144000" cy="563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Algorithm: BinarySearch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(A[0..n-1], K)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Input Size: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Basic Operation :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(K = A[m])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Best case: C(n)	= </a:t>
            </a:r>
            <a:r>
              <a:rPr b="1" lang="en" sz="2400">
                <a:solidFill>
                  <a:schemeClr val="dk1"/>
                </a:solidFill>
              </a:rPr>
              <a:t>1 ∈ Θ(1)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Worst case: </a:t>
            </a:r>
            <a:r>
              <a:rPr lang="en" sz="2400"/>
              <a:t>C(n) = C(n / 2) + 1, C(1) = 1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C(n)</a:t>
            </a:r>
            <a:r>
              <a:rPr lang="en" sz="2400"/>
              <a:t>	= C(n/4) + 1 + 1 = C(n/4) + 2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	= C(n/8) + 3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	= C(n/2</a:t>
            </a:r>
            <a:r>
              <a:rPr baseline="30000" lang="en" sz="2400">
                <a:solidFill>
                  <a:schemeClr val="dk1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) + 4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		= C(n/2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) + i</a:t>
            </a:r>
            <a:endParaRPr baseline="30000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) is C(1) when n/2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chemeClr val="dk1"/>
                </a:solidFill>
              </a:rPr>
              <a:t> 1 ⇒ n </a:t>
            </a:r>
            <a:r>
              <a:rPr b="1"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chemeClr val="dk1"/>
                </a:solidFill>
              </a:rPr>
              <a:t> 2</a:t>
            </a:r>
            <a:r>
              <a:rPr baseline="30000" lang="en" sz="2400">
                <a:solidFill>
                  <a:schemeClr val="dk1"/>
                </a:solidFill>
              </a:rPr>
              <a:t>i</a:t>
            </a:r>
            <a:r>
              <a:rPr lang="en" sz="2400">
                <a:solidFill>
                  <a:schemeClr val="dk1"/>
                </a:solidFill>
              </a:rPr>
              <a:t> ⇒ i </a:t>
            </a:r>
            <a:r>
              <a:rPr b="1" lang="en" sz="2400">
                <a:solidFill>
                  <a:schemeClr val="dk1"/>
                </a:solidFill>
              </a:rPr>
              <a:t>=</a:t>
            </a:r>
            <a:r>
              <a:rPr lang="en" sz="2400">
                <a:solidFill>
                  <a:schemeClr val="dk1"/>
                </a:solidFill>
              </a:rPr>
              <a:t> log</a:t>
            </a:r>
            <a:r>
              <a:rPr baseline="-25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C(n)	= C(1) + log</a:t>
            </a:r>
            <a:r>
              <a:rPr baseline="-25000" lang="en" sz="2400"/>
              <a:t>2</a:t>
            </a:r>
            <a:r>
              <a:rPr lang="en" sz="2400"/>
              <a:t>n	</a:t>
            </a:r>
            <a:endParaRPr sz="24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</a:t>
            </a:r>
            <a:r>
              <a:rPr b="1" lang="en" sz="2400"/>
              <a:t>1 + log</a:t>
            </a:r>
            <a:r>
              <a:rPr b="1" baseline="-25000" lang="en" sz="2400"/>
              <a:t>2</a:t>
            </a:r>
            <a:r>
              <a:rPr b="1" lang="en" sz="2400"/>
              <a:t>n</a:t>
            </a:r>
            <a:r>
              <a:rPr b="1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∈ </a:t>
            </a:r>
            <a:r>
              <a:rPr b="1" lang="en" sz="2400">
                <a:solidFill>
                  <a:schemeClr val="dk1"/>
                </a:solidFill>
              </a:rPr>
              <a:t>Θ(log n)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Avg case: </a:t>
            </a:r>
            <a:r>
              <a:rPr b="1" lang="en" sz="2400">
                <a:solidFill>
                  <a:schemeClr val="dk1"/>
                </a:solidFill>
              </a:rPr>
              <a:t>C(n) ∈ O(log n) ∈ Θ(?)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2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Multiplication of Large Integers: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Consider the problem of multiplying two (large) n-digit integers represented by arrays of their digits such as: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 = 12345678901357986429   B = 87654321284820912836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Long Multiplication</a:t>
            </a:r>
            <a:r>
              <a:rPr b="1" lang="en" sz="2400"/>
              <a:t>: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-25000" lang="en" sz="2400"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baseline="-25000" lang="en" sz="2400"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…  a</a:t>
            </a:r>
            <a:r>
              <a:rPr b="1" baseline="-25000" lang="en" sz="24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 b</a:t>
            </a:r>
            <a:r>
              <a:rPr b="1" baseline="-25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baseline="-25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  b</a:t>
            </a:r>
            <a:r>
              <a:rPr b="1" baseline="-25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endParaRPr b="1" baseline="-2500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baseline="-25000" lang="en" sz="2400"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12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… 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1n</a:t>
            </a:r>
            <a:endParaRPr baseline="-25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20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22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… 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2n</a:t>
            </a:r>
            <a:endParaRPr baseline="-25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… … … … … … …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n0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n1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n2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… d</a:t>
            </a:r>
            <a:r>
              <a:rPr baseline="-25000" lang="en" sz="2400">
                <a:latin typeface="Courier New"/>
                <a:ea typeface="Courier New"/>
                <a:cs typeface="Courier New"/>
                <a:sym typeface="Courier New"/>
              </a:rPr>
              <a:t>nn</a:t>
            </a:r>
            <a:endParaRPr baseline="-25000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88" name="Google Shape;388;p72"/>
          <p:cNvSpPr txBox="1"/>
          <p:nvPr/>
        </p:nvSpPr>
        <p:spPr>
          <a:xfrm>
            <a:off x="4243500" y="2767000"/>
            <a:ext cx="4624800" cy="3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2135 * 4014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   8540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  2135+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 0000++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8540+++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"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</a:t>
            </a: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    8569890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Write a long multiplication algorithm to multiply two arbitrarily large (of n digits) integers.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12345678 * 32165487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   86419746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  98765424+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 49382712++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 61728390+++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  74074068++++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12345678+++++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 24691356++++++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37037034+++++++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397104745215186</a:t>
            </a:r>
            <a:endParaRPr b="1" sz="2400"/>
          </a:p>
        </p:txBody>
      </p:sp>
      <p:sp>
        <p:nvSpPr>
          <p:cNvPr id="394" name="Google Shape;394;p73"/>
          <p:cNvSpPr txBox="1"/>
          <p:nvPr/>
        </p:nvSpPr>
        <p:spPr>
          <a:xfrm>
            <a:off x="3950950" y="2854200"/>
            <a:ext cx="4651200" cy="25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Basic Operation: 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single-digit multiplication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C(n) = </a:t>
            </a:r>
            <a:r>
              <a:rPr i="1" lang="en" sz="2400"/>
              <a:t>n</a:t>
            </a:r>
            <a:r>
              <a:rPr baseline="30000" lang="en" sz="2400"/>
              <a:t>2 </a:t>
            </a:r>
            <a:r>
              <a:rPr lang="en" sz="2400"/>
              <a:t>one-digit multiplications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C(n) </a:t>
            </a:r>
            <a:r>
              <a:rPr b="1" lang="en" sz="2400"/>
              <a:t>∈ </a:t>
            </a:r>
            <a:r>
              <a:rPr b="1" lang="en" sz="2400">
                <a:solidFill>
                  <a:schemeClr val="dk1"/>
                </a:solidFill>
              </a:rPr>
              <a:t>Θ</a:t>
            </a:r>
            <a:r>
              <a:rPr b="1" lang="en" sz="2400"/>
              <a:t>(</a:t>
            </a:r>
            <a:r>
              <a:rPr b="1" i="1" lang="en" sz="2400">
                <a:solidFill>
                  <a:schemeClr val="dk1"/>
                </a:solidFill>
              </a:rPr>
              <a:t>n</a:t>
            </a:r>
            <a:r>
              <a:rPr b="1" baseline="30000" lang="en" sz="2400">
                <a:solidFill>
                  <a:schemeClr val="dk1"/>
                </a:solidFill>
              </a:rPr>
              <a:t>2</a:t>
            </a:r>
            <a:r>
              <a:rPr b="1" lang="en" sz="2400"/>
              <a:t>)</a:t>
            </a:r>
            <a:endParaRPr b="1" sz="2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4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Multiplication of Large Integers by Divide-and-Conquer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Idea: To multiply A = 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 and B = 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lang="en" sz="2400">
                <a:solidFill>
                  <a:srgbClr val="0000FF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= (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·10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),  B = (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lang="en" sz="2400">
                <a:solidFill>
                  <a:schemeClr val="dk1"/>
                </a:solidFill>
              </a:rPr>
              <a:t>·10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0000FF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* B	= (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·10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) * (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lang="en" sz="2400">
                <a:solidFill>
                  <a:schemeClr val="dk1"/>
                </a:solidFill>
              </a:rPr>
              <a:t>·10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0000FF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= 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 * 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lang="en" sz="2400">
                <a:solidFill>
                  <a:schemeClr val="dk1"/>
                </a:solidFill>
              </a:rPr>
              <a:t> ·10</a:t>
            </a:r>
            <a:r>
              <a:rPr baseline="30000" lang="en" sz="2400">
                <a:solidFill>
                  <a:schemeClr val="dk1"/>
                </a:solidFill>
              </a:rPr>
              <a:t>2  </a:t>
            </a:r>
            <a:r>
              <a:rPr lang="en" sz="2400">
                <a:solidFill>
                  <a:schemeClr val="dk1"/>
                </a:solidFill>
              </a:rPr>
              <a:t>+ (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 * </a:t>
            </a:r>
            <a:r>
              <a:rPr lang="en" sz="2400">
                <a:solidFill>
                  <a:srgbClr val="0000FF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b="1" lang="en" sz="2400">
                <a:solidFill>
                  <a:schemeClr val="dk1"/>
                </a:solidFill>
              </a:rPr>
              <a:t> * 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lang="en" sz="2400">
                <a:solidFill>
                  <a:schemeClr val="dk1"/>
                </a:solidFill>
              </a:rPr>
              <a:t>) ·10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 * </a:t>
            </a:r>
            <a:r>
              <a:rPr lang="en" sz="2400">
                <a:solidFill>
                  <a:srgbClr val="0000FF"/>
                </a:solidFill>
              </a:rPr>
              <a:t>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For a base value ‘x’,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= 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x + 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 and B = 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b="1" lang="en" sz="2400">
                <a:solidFill>
                  <a:schemeClr val="dk1"/>
                </a:solidFill>
              </a:rPr>
              <a:t>x + </a:t>
            </a:r>
            <a:r>
              <a:rPr lang="en" sz="2400">
                <a:solidFill>
                  <a:srgbClr val="0000FF"/>
                </a:solidFill>
              </a:rPr>
              <a:t>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= (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·x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),  B = (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lang="en" sz="2400">
                <a:solidFill>
                  <a:schemeClr val="dk1"/>
                </a:solidFill>
              </a:rPr>
              <a:t>·x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0000FF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* B	= (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·x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) * (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lang="en" sz="2400">
                <a:solidFill>
                  <a:schemeClr val="dk1"/>
                </a:solidFill>
              </a:rPr>
              <a:t>·x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0000FF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= 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 * 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lang="en" sz="2400">
                <a:solidFill>
                  <a:schemeClr val="dk1"/>
                </a:solidFill>
              </a:rPr>
              <a:t> ·x</a:t>
            </a:r>
            <a:r>
              <a:rPr baseline="30000" lang="en" sz="2400">
                <a:solidFill>
                  <a:schemeClr val="dk1"/>
                </a:solidFill>
              </a:rPr>
              <a:t>2  </a:t>
            </a:r>
            <a:r>
              <a:rPr lang="en" sz="2400">
                <a:solidFill>
                  <a:schemeClr val="dk1"/>
                </a:solidFill>
              </a:rPr>
              <a:t>+ (</a:t>
            </a:r>
            <a:r>
              <a:rPr b="1" lang="en" sz="2400">
                <a:solidFill>
                  <a:srgbClr val="FF0000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 * </a:t>
            </a:r>
            <a:r>
              <a:rPr lang="en" sz="2400">
                <a:solidFill>
                  <a:srgbClr val="0000FF"/>
                </a:solidFill>
              </a:rPr>
              <a:t>4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b="1" lang="en" sz="2400">
                <a:solidFill>
                  <a:schemeClr val="dk1"/>
                </a:solidFill>
              </a:rPr>
              <a:t> * </a:t>
            </a:r>
            <a:r>
              <a:rPr b="1" lang="en" sz="2400">
                <a:solidFill>
                  <a:srgbClr val="0000FF"/>
                </a:solidFill>
              </a:rPr>
              <a:t>5</a:t>
            </a:r>
            <a:r>
              <a:rPr lang="en" sz="2400">
                <a:solidFill>
                  <a:schemeClr val="dk1"/>
                </a:solidFill>
              </a:rPr>
              <a:t>) ·x</a:t>
            </a:r>
            <a:r>
              <a:rPr baseline="30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 * </a:t>
            </a:r>
            <a:r>
              <a:rPr lang="en" sz="2400">
                <a:solidFill>
                  <a:srgbClr val="0000FF"/>
                </a:solidFill>
              </a:rPr>
              <a:t>4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5"/>
          <p:cNvSpPr txBox="1"/>
          <p:nvPr/>
        </p:nvSpPr>
        <p:spPr>
          <a:xfrm>
            <a:off x="144525" y="131375"/>
            <a:ext cx="8723700" cy="6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Multiplication of Large Integers by Divide-and-Conquer: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Idea: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 find A * B where A = </a:t>
            </a:r>
            <a:r>
              <a:rPr b="1" lang="en" sz="2400">
                <a:solidFill>
                  <a:srgbClr val="FF0000"/>
                </a:solidFill>
              </a:rPr>
              <a:t>21</a:t>
            </a:r>
            <a:r>
              <a:rPr lang="en" sz="2400">
                <a:solidFill>
                  <a:srgbClr val="FF0000"/>
                </a:solidFill>
              </a:rPr>
              <a:t>40</a:t>
            </a:r>
            <a:r>
              <a:rPr lang="en" sz="2400"/>
              <a:t> and B = </a:t>
            </a:r>
            <a:r>
              <a:rPr b="1" lang="en" sz="2400">
                <a:solidFill>
                  <a:srgbClr val="0000FF"/>
                </a:solidFill>
              </a:rPr>
              <a:t>35</a:t>
            </a:r>
            <a:r>
              <a:rPr lang="en" sz="2400">
                <a:solidFill>
                  <a:srgbClr val="0000FF"/>
                </a:solidFill>
              </a:rPr>
              <a:t>14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 = (</a:t>
            </a:r>
            <a:r>
              <a:rPr b="1" lang="en" sz="2400">
                <a:solidFill>
                  <a:srgbClr val="FF0000"/>
                </a:solidFill>
              </a:rPr>
              <a:t>21</a:t>
            </a:r>
            <a:r>
              <a:rPr lang="en" sz="2400"/>
              <a:t>·10</a:t>
            </a:r>
            <a:r>
              <a:rPr baseline="30000" lang="en" sz="2400"/>
              <a:t>2</a:t>
            </a:r>
            <a:r>
              <a:rPr lang="en" sz="2400"/>
              <a:t> + </a:t>
            </a:r>
            <a:r>
              <a:rPr lang="en" sz="2400">
                <a:solidFill>
                  <a:srgbClr val="FF0000"/>
                </a:solidFill>
              </a:rPr>
              <a:t>40</a:t>
            </a:r>
            <a:r>
              <a:rPr lang="en" sz="2400"/>
              <a:t>),  B = (</a:t>
            </a:r>
            <a:r>
              <a:rPr b="1" lang="en" sz="2400">
                <a:solidFill>
                  <a:srgbClr val="0000FF"/>
                </a:solidFill>
              </a:rPr>
              <a:t>35</a:t>
            </a:r>
            <a:r>
              <a:rPr lang="en" sz="2400"/>
              <a:t> ·10</a:t>
            </a:r>
            <a:r>
              <a:rPr baseline="30000" lang="en" sz="2400"/>
              <a:t>2</a:t>
            </a:r>
            <a:r>
              <a:rPr lang="en" sz="2400"/>
              <a:t> + </a:t>
            </a:r>
            <a:r>
              <a:rPr lang="en" sz="2400">
                <a:solidFill>
                  <a:srgbClr val="0000FF"/>
                </a:solidFill>
              </a:rPr>
              <a:t>14</a:t>
            </a:r>
            <a:r>
              <a:rPr lang="en" sz="2400"/>
              <a:t>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So, A * B	= (</a:t>
            </a:r>
            <a:r>
              <a:rPr b="1" lang="en" sz="2400">
                <a:solidFill>
                  <a:srgbClr val="FF0000"/>
                </a:solidFill>
              </a:rPr>
              <a:t>21</a:t>
            </a:r>
            <a:r>
              <a:rPr lang="en" sz="2400"/>
              <a:t> ·10</a:t>
            </a:r>
            <a:r>
              <a:rPr baseline="30000" lang="en" sz="2400"/>
              <a:t>2</a:t>
            </a:r>
            <a:r>
              <a:rPr lang="en" sz="2400"/>
              <a:t> + </a:t>
            </a:r>
            <a:r>
              <a:rPr lang="en" sz="2400">
                <a:solidFill>
                  <a:srgbClr val="FF0000"/>
                </a:solidFill>
              </a:rPr>
              <a:t>40</a:t>
            </a:r>
            <a:r>
              <a:rPr lang="en" sz="2400"/>
              <a:t>) * (</a:t>
            </a:r>
            <a:r>
              <a:rPr b="1" lang="en" sz="2400">
                <a:solidFill>
                  <a:srgbClr val="0000FF"/>
                </a:solidFill>
              </a:rPr>
              <a:t>35</a:t>
            </a:r>
            <a:r>
              <a:rPr lang="en" sz="2400"/>
              <a:t> ·10</a:t>
            </a:r>
            <a:r>
              <a:rPr baseline="30000" lang="en" sz="2400"/>
              <a:t>2</a:t>
            </a:r>
            <a:r>
              <a:rPr lang="en" sz="2400"/>
              <a:t> + </a:t>
            </a:r>
            <a:r>
              <a:rPr lang="en" sz="2400">
                <a:solidFill>
                  <a:srgbClr val="0000FF"/>
                </a:solidFill>
              </a:rPr>
              <a:t>14</a:t>
            </a:r>
            <a:r>
              <a:rPr lang="en" sz="2400"/>
              <a:t>)</a:t>
            </a:r>
            <a:endParaRPr sz="2400"/>
          </a:p>
          <a:p>
            <a:pPr indent="4572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= </a:t>
            </a:r>
            <a:r>
              <a:rPr b="1" lang="en" sz="2400">
                <a:solidFill>
                  <a:srgbClr val="FF0000"/>
                </a:solidFill>
              </a:rPr>
              <a:t>21</a:t>
            </a:r>
            <a:r>
              <a:rPr b="1" lang="en" sz="2400"/>
              <a:t> * </a:t>
            </a:r>
            <a:r>
              <a:rPr b="1" lang="en" sz="2400">
                <a:solidFill>
                  <a:srgbClr val="0000FF"/>
                </a:solidFill>
              </a:rPr>
              <a:t>35</a:t>
            </a:r>
            <a:r>
              <a:rPr lang="en" sz="2400"/>
              <a:t> ·10</a:t>
            </a:r>
            <a:r>
              <a:rPr baseline="30000" lang="en" sz="2400"/>
              <a:t>4  </a:t>
            </a:r>
            <a:r>
              <a:rPr lang="en" sz="2400"/>
              <a:t>+ (</a:t>
            </a:r>
            <a:r>
              <a:rPr b="1" lang="en" sz="2400">
                <a:solidFill>
                  <a:srgbClr val="FF0000"/>
                </a:solidFill>
              </a:rPr>
              <a:t>21</a:t>
            </a:r>
            <a:r>
              <a:rPr b="1" lang="en" sz="2400"/>
              <a:t> * </a:t>
            </a:r>
            <a:r>
              <a:rPr lang="en" sz="2400">
                <a:solidFill>
                  <a:srgbClr val="0000FF"/>
                </a:solidFill>
              </a:rPr>
              <a:t>14</a:t>
            </a:r>
            <a:r>
              <a:rPr lang="en" sz="2400"/>
              <a:t> + </a:t>
            </a:r>
            <a:r>
              <a:rPr lang="en" sz="2400">
                <a:solidFill>
                  <a:srgbClr val="FF0000"/>
                </a:solidFill>
              </a:rPr>
              <a:t>40</a:t>
            </a:r>
            <a:r>
              <a:rPr b="1" lang="en" sz="2400"/>
              <a:t> * </a:t>
            </a:r>
            <a:r>
              <a:rPr b="1" lang="en" sz="2400">
                <a:solidFill>
                  <a:srgbClr val="0000FF"/>
                </a:solidFill>
              </a:rPr>
              <a:t>35</a:t>
            </a:r>
            <a:r>
              <a:rPr lang="en" sz="2400"/>
              <a:t>) ·10</a:t>
            </a:r>
            <a:r>
              <a:rPr baseline="30000" lang="en" sz="2400"/>
              <a:t>2</a:t>
            </a:r>
            <a:r>
              <a:rPr lang="en" sz="2400"/>
              <a:t> + </a:t>
            </a:r>
            <a:r>
              <a:rPr lang="en" sz="2400">
                <a:solidFill>
                  <a:srgbClr val="FF0000"/>
                </a:solidFill>
              </a:rPr>
              <a:t>40</a:t>
            </a:r>
            <a:r>
              <a:rPr lang="en" sz="2400"/>
              <a:t> * </a:t>
            </a:r>
            <a:r>
              <a:rPr lang="en" sz="2400">
                <a:solidFill>
                  <a:srgbClr val="0000FF"/>
                </a:solidFill>
              </a:rPr>
              <a:t>14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In general, if A =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and B =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/>
              <a:t>   </a:t>
            </a:r>
            <a:r>
              <a:rPr lang="en" sz="2400"/>
              <a:t>(where A and B are </a:t>
            </a:r>
            <a:r>
              <a:rPr i="1" lang="en" sz="2400"/>
              <a:t>n</a:t>
            </a:r>
            <a:r>
              <a:rPr lang="en" sz="2400"/>
              <a:t>-digit,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lang="en" sz="2400"/>
              <a:t>,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lang="en" sz="2400"/>
              <a:t>,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baseline="-25000" lang="en" sz="2400"/>
              <a:t> </a:t>
            </a:r>
            <a:r>
              <a:rPr lang="en" sz="2400"/>
              <a:t>and</a:t>
            </a:r>
            <a:r>
              <a:rPr baseline="-25000" lang="en" sz="2400"/>
              <a:t>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are </a:t>
            </a:r>
            <a:r>
              <a:rPr i="1" lang="en" sz="2400"/>
              <a:t>n/</a:t>
            </a:r>
            <a:r>
              <a:rPr lang="en" sz="2400"/>
              <a:t>2-digit numbers),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 * B =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/>
              <a:t>·10</a:t>
            </a:r>
            <a:r>
              <a:rPr baseline="30000" i="1" lang="en" sz="2400"/>
              <a:t>n</a:t>
            </a:r>
            <a:r>
              <a:rPr baseline="30000" lang="en" sz="2400"/>
              <a:t>  </a:t>
            </a:r>
            <a:r>
              <a:rPr lang="en" sz="2400"/>
              <a:t>+ (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/>
              <a:t>) ·10</a:t>
            </a:r>
            <a:r>
              <a:rPr baseline="30000" i="1" lang="en" sz="2400"/>
              <a:t>n/</a:t>
            </a:r>
            <a:r>
              <a:rPr baseline="30000" lang="en" sz="2400"/>
              <a:t>2 </a:t>
            </a:r>
            <a:r>
              <a:rPr lang="en" sz="2400"/>
              <a:t>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endParaRPr sz="2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6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Multiplication of Large Integers by Divide-and-Conquer: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In general, if A =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and B =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  </a:t>
            </a:r>
            <a:r>
              <a:rPr lang="en" sz="2400">
                <a:solidFill>
                  <a:schemeClr val="dk1"/>
                </a:solidFill>
              </a:rPr>
              <a:t>(where A and B are </a:t>
            </a:r>
            <a:r>
              <a:rPr i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-digit,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,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and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are </a:t>
            </a:r>
            <a:r>
              <a:rPr i="1" lang="en" sz="2400">
                <a:solidFill>
                  <a:schemeClr val="dk1"/>
                </a:solidFill>
              </a:rPr>
              <a:t>n/</a:t>
            </a:r>
            <a:r>
              <a:rPr lang="en" sz="2400">
                <a:solidFill>
                  <a:schemeClr val="dk1"/>
                </a:solidFill>
              </a:rPr>
              <a:t>2-digit numbers),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* B =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·10</a:t>
            </a:r>
            <a:r>
              <a:rPr baseline="30000" i="1" lang="en" sz="2400">
                <a:solidFill>
                  <a:schemeClr val="dk1"/>
                </a:solidFill>
              </a:rPr>
              <a:t>n</a:t>
            </a:r>
            <a:r>
              <a:rPr baseline="30000" lang="en" sz="2400">
                <a:solidFill>
                  <a:schemeClr val="dk1"/>
                </a:solidFill>
              </a:rPr>
              <a:t>  </a:t>
            </a:r>
            <a:r>
              <a:rPr lang="en" sz="2400">
                <a:solidFill>
                  <a:schemeClr val="dk1"/>
                </a:solidFill>
              </a:rPr>
              <a:t>+ (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) ·10</a:t>
            </a:r>
            <a:r>
              <a:rPr baseline="30000" i="1" lang="en" sz="2400">
                <a:solidFill>
                  <a:schemeClr val="dk1"/>
                </a:solidFill>
              </a:rPr>
              <a:t>n/</a:t>
            </a:r>
            <a:r>
              <a:rPr baseline="30000" lang="en" sz="2400">
                <a:solidFill>
                  <a:schemeClr val="dk1"/>
                </a:solidFill>
              </a:rPr>
              <a:t>2 </a:t>
            </a:r>
            <a:r>
              <a:rPr lang="en" sz="2400">
                <a:solidFill>
                  <a:schemeClr val="dk1"/>
                </a:solidFill>
              </a:rPr>
              <a:t>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endParaRPr baseline="-25000" sz="24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Trivial case: When n = 1, just multiply A*B directly.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∴ One multiplication of n-digit integers, requires four multiplications of n/2-digit integers, when n &gt; 1.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Basic operation: single-digit multiplication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C(</a:t>
            </a:r>
            <a:r>
              <a:rPr i="1" lang="en" sz="2400"/>
              <a:t>n</a:t>
            </a:r>
            <a:r>
              <a:rPr lang="en" sz="2400"/>
              <a:t>) = 4C(</a:t>
            </a:r>
            <a:r>
              <a:rPr i="1" lang="en" sz="2400"/>
              <a:t>n</a:t>
            </a:r>
            <a:r>
              <a:rPr lang="en" sz="2400"/>
              <a:t>/2),   C(1) = 1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∴ </a:t>
            </a:r>
            <a:r>
              <a:rPr lang="en" sz="2400"/>
              <a:t>C(</a:t>
            </a:r>
            <a:r>
              <a:rPr i="1" lang="en" sz="2400"/>
              <a:t>n</a:t>
            </a:r>
            <a:r>
              <a:rPr lang="en" sz="2400"/>
              <a:t>) </a:t>
            </a:r>
            <a:r>
              <a:rPr b="1" lang="en" sz="2400">
                <a:solidFill>
                  <a:schemeClr val="dk1"/>
                </a:solidFill>
              </a:rPr>
              <a:t>∈ Θ(n</a:t>
            </a:r>
            <a:r>
              <a:rPr b="1" baseline="30000" lang="en" sz="2400">
                <a:solidFill>
                  <a:schemeClr val="dk1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)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Q: Write an algorithm to find </a:t>
            </a:r>
            <a:r>
              <a:rPr lang="en" sz="2400">
                <a:solidFill>
                  <a:schemeClr val="dk1"/>
                </a:solidFill>
              </a:rPr>
              <a:t>the sum of an array of n numbers</a:t>
            </a:r>
            <a:r>
              <a:rPr lang="en" sz="2400"/>
              <a:t> using </a:t>
            </a:r>
            <a:r>
              <a:rPr b="1" lang="en" sz="2400"/>
              <a:t>Decrease-and-Conquer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Sum(A[0..n-1])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//Sum of the numbers in an array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//Input: Array A having n numbers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Sum of n numbers in the array A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 (n = 0)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	return 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return	Sum(A[0..(n-2)]) +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A[n-1]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	= T(n-1) + 1, T(1) = 1</a:t>
            </a:r>
            <a:endParaRPr sz="2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n ∈ 𝚹(n)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approach is called as </a:t>
            </a:r>
            <a:r>
              <a:rPr b="1" lang="en" sz="2400"/>
              <a:t>Decrease-and-Conquer</a:t>
            </a:r>
            <a:r>
              <a:rPr lang="en" sz="2400"/>
              <a:t>. It resonates more with the Math Induction.</a:t>
            </a:r>
            <a:endParaRPr sz="2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7"/>
          <p:cNvSpPr txBox="1"/>
          <p:nvPr/>
        </p:nvSpPr>
        <p:spPr>
          <a:xfrm>
            <a:off x="78825" y="131375"/>
            <a:ext cx="8461200" cy="60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Multiplication of Large Integers by </a:t>
            </a:r>
            <a:r>
              <a:rPr b="1" lang="en" sz="2400">
                <a:solidFill>
                  <a:schemeClr val="dk1"/>
                </a:solidFill>
              </a:rPr>
              <a:t>Karatsuba algorithm: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 * B =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="1" baseline="-25000" lang="en" sz="2400"/>
              <a:t> </a:t>
            </a:r>
            <a:r>
              <a:rPr b="1" lang="en" sz="2400"/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/>
              <a:t>·10</a:t>
            </a:r>
            <a:r>
              <a:rPr baseline="30000" i="1" lang="en" sz="2400"/>
              <a:t>n</a:t>
            </a:r>
            <a:r>
              <a:rPr baseline="30000" lang="en" sz="2400"/>
              <a:t>  </a:t>
            </a:r>
            <a:r>
              <a:rPr lang="en" sz="2400"/>
              <a:t>+ (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/>
              <a:t>) ·10</a:t>
            </a:r>
            <a:r>
              <a:rPr baseline="30000" i="1" lang="en" sz="2400"/>
              <a:t>n/</a:t>
            </a:r>
            <a:r>
              <a:rPr baseline="30000" lang="en" sz="2400"/>
              <a:t>2 </a:t>
            </a:r>
            <a:r>
              <a:rPr lang="en" sz="2400"/>
              <a:t>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endParaRPr baseline="-25000" sz="2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The idea is to decrease the number of multiplications from 4 to 3: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/>
              <a:t>) = (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lang="en" sz="2400"/>
              <a:t> 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lang="en" sz="2400"/>
              <a:t> ) * (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/>
              <a:t> +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lang="en" sz="2400"/>
              <a:t> ) -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="1" baseline="-25000" lang="en" sz="2400"/>
              <a:t> </a:t>
            </a:r>
            <a:r>
              <a:rPr b="1" lang="en" sz="2400"/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/>
              <a:t> -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/>
              <a:t> </a:t>
            </a:r>
            <a:r>
              <a:rPr lang="en" sz="2400"/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/>
              <a:t>,</a:t>
            </a:r>
            <a:endParaRPr baseline="-25000"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which requires only 3 multiplications at the expense of 3 extra add/sub operations. Note that we are reusing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="1" baseline="-25000"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and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lang="en" sz="2400"/>
              <a:t> one more time.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 * B =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="1" baseline="-25000"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·10</a:t>
            </a:r>
            <a:r>
              <a:rPr baseline="30000" i="1" lang="en" sz="2400">
                <a:solidFill>
                  <a:schemeClr val="dk1"/>
                </a:solidFill>
              </a:rPr>
              <a:t>n</a:t>
            </a:r>
            <a:r>
              <a:rPr baseline="30000" lang="en" sz="2400">
                <a:solidFill>
                  <a:schemeClr val="dk1"/>
                </a:solidFill>
              </a:rPr>
              <a:t>  </a:t>
            </a:r>
            <a:r>
              <a:rPr lang="en" sz="2400">
                <a:solidFill>
                  <a:schemeClr val="dk1"/>
                </a:solidFill>
              </a:rPr>
              <a:t>+ 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[(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) * (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) -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="1" baseline="-25000"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-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] ·10</a:t>
            </a:r>
            <a:r>
              <a:rPr baseline="30000" i="1" lang="en" sz="2400">
                <a:solidFill>
                  <a:schemeClr val="dk1"/>
                </a:solidFill>
              </a:rPr>
              <a:t>n/</a:t>
            </a:r>
            <a:r>
              <a:rPr baseline="30000" lang="en" sz="2400">
                <a:solidFill>
                  <a:schemeClr val="dk1"/>
                </a:solidFill>
              </a:rPr>
              <a:t>2</a:t>
            </a:r>
            <a:r>
              <a:rPr lang="en" sz="2400"/>
              <a:t> </a:t>
            </a:r>
            <a:r>
              <a:rPr lang="en" sz="2400">
                <a:solidFill>
                  <a:schemeClr val="dk1"/>
                </a:solidFill>
              </a:rPr>
              <a:t>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8"/>
          <p:cNvSpPr txBox="1"/>
          <p:nvPr/>
        </p:nvSpPr>
        <p:spPr>
          <a:xfrm>
            <a:off x="138750" y="118925"/>
            <a:ext cx="8780700" cy="6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Multiplication of Large Integers by </a:t>
            </a:r>
            <a:r>
              <a:rPr b="1" lang="en" sz="2400">
                <a:solidFill>
                  <a:schemeClr val="dk1"/>
                </a:solidFill>
              </a:rPr>
              <a:t>Karatsuba algorithm: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=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="1"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="1"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, B =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It needs three n/2 digits multiplications: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P</a:t>
            </a:r>
            <a:r>
              <a:rPr b="1" baseline="-25000" lang="en" sz="2400"/>
              <a:t>1</a:t>
            </a:r>
            <a:r>
              <a:rPr b="1" lang="en" sz="2400"/>
              <a:t> =</a:t>
            </a:r>
            <a:r>
              <a:rPr b="1" lang="en" sz="2400">
                <a:solidFill>
                  <a:srgbClr val="FF0000"/>
                </a:solidFill>
              </a:rPr>
              <a:t> 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="1" baseline="-25000"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b="1" baseline="-25000" lang="en" sz="2400">
                <a:solidFill>
                  <a:srgbClr val="0000FF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,   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</a:t>
            </a:r>
            <a:r>
              <a:rPr b="1" baseline="-25000" lang="en" sz="2400">
                <a:solidFill>
                  <a:schemeClr val="dk1"/>
                </a:solidFill>
              </a:rPr>
              <a:t>2</a:t>
            </a:r>
            <a:r>
              <a:rPr b="1" lang="en" sz="2400">
                <a:solidFill>
                  <a:schemeClr val="dk1"/>
                </a:solidFill>
              </a:rPr>
              <a:t> =</a:t>
            </a:r>
            <a:r>
              <a:rPr b="1"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and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</a:t>
            </a:r>
            <a:r>
              <a:rPr b="1" baseline="-25000" lang="en" sz="2400">
                <a:solidFill>
                  <a:schemeClr val="dk1"/>
                </a:solidFill>
              </a:rPr>
              <a:t>3</a:t>
            </a:r>
            <a:r>
              <a:rPr b="1" lang="en" sz="2400">
                <a:solidFill>
                  <a:schemeClr val="dk1"/>
                </a:solidFill>
              </a:rPr>
              <a:t> =</a:t>
            </a:r>
            <a:r>
              <a:rPr b="1" lang="en" sz="2400">
                <a:solidFill>
                  <a:srgbClr val="FF000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(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+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) * (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+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 * B =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="1" baseline="-25000"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·10</a:t>
            </a:r>
            <a:r>
              <a:rPr baseline="30000" i="1" lang="en" sz="2400">
                <a:solidFill>
                  <a:schemeClr val="dk1"/>
                </a:solidFill>
              </a:rPr>
              <a:t>n</a:t>
            </a:r>
            <a:r>
              <a:rPr baseline="30000" lang="en" sz="2400">
                <a:solidFill>
                  <a:schemeClr val="dk1"/>
                </a:solidFill>
              </a:rPr>
              <a:t>  </a:t>
            </a:r>
            <a:r>
              <a:rPr lang="en" sz="2400">
                <a:solidFill>
                  <a:schemeClr val="dk1"/>
                </a:solidFill>
              </a:rPr>
              <a:t>+ </a:t>
            </a:r>
            <a:endParaRPr b="1" baseline="-25000" sz="2400">
              <a:solidFill>
                <a:srgbClr val="00FFFF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((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) * (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) - </a:t>
            </a:r>
            <a:r>
              <a:rPr b="1" lang="en" sz="2400">
                <a:solidFill>
                  <a:srgbClr val="FF0000"/>
                </a:solidFill>
              </a:rPr>
              <a:t>A</a:t>
            </a:r>
            <a:r>
              <a:rPr b="1" baseline="-25000" lang="en" sz="2400">
                <a:solidFill>
                  <a:srgbClr val="FF0000"/>
                </a:solidFill>
              </a:rPr>
              <a:t>1</a:t>
            </a:r>
            <a:r>
              <a:rPr b="1" baseline="-25000" lang="en" sz="2400">
                <a:solidFill>
                  <a:schemeClr val="dk1"/>
                </a:solidFill>
              </a:rPr>
              <a:t> </a:t>
            </a:r>
            <a:r>
              <a:rPr b="1" lang="en" sz="2400">
                <a:solidFill>
                  <a:schemeClr val="dk1"/>
                </a:solidFill>
              </a:rPr>
              <a:t>* </a:t>
            </a:r>
            <a:r>
              <a:rPr b="1" lang="en" sz="2400">
                <a:solidFill>
                  <a:srgbClr val="0000FF"/>
                </a:solidFill>
              </a:rPr>
              <a:t>B</a:t>
            </a:r>
            <a:r>
              <a:rPr b="1" baseline="-25000" lang="en" sz="2400">
                <a:solidFill>
                  <a:srgbClr val="0000FF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-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,</a:t>
            </a:r>
            <a:r>
              <a:rPr lang="en" sz="2400">
                <a:solidFill>
                  <a:schemeClr val="dk1"/>
                </a:solidFill>
              </a:rPr>
              <a:t>) ·10</a:t>
            </a:r>
            <a:r>
              <a:rPr baseline="30000" i="1" lang="en" sz="2400">
                <a:solidFill>
                  <a:schemeClr val="dk1"/>
                </a:solidFill>
              </a:rPr>
              <a:t>n/</a:t>
            </a:r>
            <a:r>
              <a:rPr baseline="30000" lang="en" sz="2400">
                <a:solidFill>
                  <a:schemeClr val="dk1"/>
                </a:solidFill>
              </a:rPr>
              <a:t>2 </a:t>
            </a:r>
            <a:r>
              <a:rPr lang="en" sz="2400">
                <a:solidFill>
                  <a:schemeClr val="dk1"/>
                </a:solidFill>
              </a:rPr>
              <a:t>+ </a:t>
            </a:r>
            <a:r>
              <a:rPr lang="en" sz="2400">
                <a:solidFill>
                  <a:srgbClr val="FF0000"/>
                </a:solidFill>
              </a:rPr>
              <a:t>A</a:t>
            </a:r>
            <a:r>
              <a:rPr baseline="-25000" lang="en" sz="2400">
                <a:solidFill>
                  <a:srgbClr val="FF0000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* </a:t>
            </a:r>
            <a:r>
              <a:rPr lang="en" sz="2400">
                <a:solidFill>
                  <a:srgbClr val="0000FF"/>
                </a:solidFill>
              </a:rPr>
              <a:t>B</a:t>
            </a:r>
            <a:r>
              <a:rPr baseline="-25000" lang="en" sz="2400">
                <a:solidFill>
                  <a:srgbClr val="0000FF"/>
                </a:solidFill>
              </a:rPr>
              <a:t>2</a:t>
            </a:r>
            <a:endParaRPr baseline="-25000" sz="24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is equivalent to: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 * B = </a:t>
            </a:r>
            <a:r>
              <a:rPr b="1" lang="en" sz="2400">
                <a:solidFill>
                  <a:schemeClr val="dk1"/>
                </a:solidFill>
              </a:rPr>
              <a:t>P</a:t>
            </a:r>
            <a:r>
              <a:rPr b="1" baseline="-25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·10</a:t>
            </a:r>
            <a:r>
              <a:rPr baseline="30000" i="1" lang="en" sz="2400">
                <a:solidFill>
                  <a:schemeClr val="dk1"/>
                </a:solidFill>
              </a:rPr>
              <a:t>n</a:t>
            </a:r>
            <a:r>
              <a:rPr baseline="30000" lang="en" sz="2400">
                <a:solidFill>
                  <a:schemeClr val="dk1"/>
                </a:solidFill>
              </a:rPr>
              <a:t>  </a:t>
            </a:r>
            <a:r>
              <a:rPr lang="en" sz="2400">
                <a:solidFill>
                  <a:schemeClr val="dk1"/>
                </a:solidFill>
              </a:rPr>
              <a:t>+ (</a:t>
            </a:r>
            <a:r>
              <a:rPr b="1" lang="en" sz="2400">
                <a:solidFill>
                  <a:schemeClr val="dk1"/>
                </a:solidFill>
              </a:rPr>
              <a:t>P</a:t>
            </a:r>
            <a:r>
              <a:rPr b="1" baseline="-25000" lang="en" sz="2400">
                <a:solidFill>
                  <a:schemeClr val="dk1"/>
                </a:solidFill>
              </a:rPr>
              <a:t>3</a:t>
            </a:r>
            <a:r>
              <a:rPr lang="en" sz="2400">
                <a:solidFill>
                  <a:schemeClr val="dk1"/>
                </a:solidFill>
              </a:rPr>
              <a:t> - </a:t>
            </a:r>
            <a:r>
              <a:rPr b="1" lang="en" sz="2400">
                <a:solidFill>
                  <a:schemeClr val="dk1"/>
                </a:solidFill>
              </a:rPr>
              <a:t>P</a:t>
            </a:r>
            <a:r>
              <a:rPr b="1" baseline="-25000" lang="en" sz="2400">
                <a:solidFill>
                  <a:schemeClr val="dk1"/>
                </a:solidFill>
              </a:rPr>
              <a:t>1</a:t>
            </a:r>
            <a:r>
              <a:rPr lang="en" sz="2400">
                <a:solidFill>
                  <a:schemeClr val="dk1"/>
                </a:solidFill>
              </a:rPr>
              <a:t> - </a:t>
            </a:r>
            <a:r>
              <a:rPr b="1" lang="en" sz="2400">
                <a:solidFill>
                  <a:schemeClr val="dk1"/>
                </a:solidFill>
              </a:rPr>
              <a:t>P</a:t>
            </a:r>
            <a:r>
              <a:rPr b="1" baseline="-25000" lang="en" sz="2400">
                <a:solidFill>
                  <a:schemeClr val="dk1"/>
                </a:solidFill>
              </a:rPr>
              <a:t>2</a:t>
            </a:r>
            <a:r>
              <a:rPr baseline="-25000" lang="en" sz="2400">
                <a:solidFill>
                  <a:schemeClr val="dk1"/>
                </a:solidFill>
              </a:rPr>
              <a:t>,</a:t>
            </a:r>
            <a:r>
              <a:rPr lang="en" sz="2400">
                <a:solidFill>
                  <a:schemeClr val="dk1"/>
                </a:solidFill>
              </a:rPr>
              <a:t>) ·10</a:t>
            </a:r>
            <a:r>
              <a:rPr baseline="30000" i="1" lang="en" sz="2400">
                <a:solidFill>
                  <a:schemeClr val="dk1"/>
                </a:solidFill>
              </a:rPr>
              <a:t>n/</a:t>
            </a:r>
            <a:r>
              <a:rPr baseline="30000" lang="en" sz="2400">
                <a:solidFill>
                  <a:schemeClr val="dk1"/>
                </a:solidFill>
              </a:rPr>
              <a:t>2 </a:t>
            </a:r>
            <a:r>
              <a:rPr lang="en" sz="2400">
                <a:solidFill>
                  <a:schemeClr val="dk1"/>
                </a:solidFill>
              </a:rPr>
              <a:t>+ </a:t>
            </a:r>
            <a:r>
              <a:rPr b="1" lang="en" sz="2400">
                <a:solidFill>
                  <a:schemeClr val="dk1"/>
                </a:solidFill>
              </a:rPr>
              <a:t>P</a:t>
            </a:r>
            <a:r>
              <a:rPr b="1" baseline="-25000" lang="en" sz="2400">
                <a:solidFill>
                  <a:schemeClr val="dk1"/>
                </a:solidFill>
              </a:rPr>
              <a:t>2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9"/>
          <p:cNvSpPr txBox="1"/>
          <p:nvPr/>
        </p:nvSpPr>
        <p:spPr>
          <a:xfrm>
            <a:off x="138750" y="118925"/>
            <a:ext cx="9005100" cy="6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Multiplication of Large Integers by </a:t>
            </a:r>
            <a:r>
              <a:rPr b="1" lang="en" sz="2400">
                <a:solidFill>
                  <a:schemeClr val="dk1"/>
                </a:solidFill>
              </a:rPr>
              <a:t>Karatsuba algorithm: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Algorithm Karatsuba(a[0..n-1], b[0..n-1])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if(n = 1) return a[0]*b[0]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if(n is odd) n ← n+1 with a leading 0 padded.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 = n/2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a1, a2 = split_at(a, m)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b1, b2 = split_at(b, m)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p1 = Karatsuba(a1[0..m-1], b1[0..m-1])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p2 = Karatsuba(a2[0..m-1], b2[0..m-1])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p3 = Karatsuba((a1+a2)[0..m], (b1+b2)[0..m])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(p1.10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 (p3-p1-p2).10</a:t>
            </a:r>
            <a:r>
              <a:rPr b="1" baseline="30000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+ p2)[0..2n-1]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0"/>
          <p:cNvSpPr txBox="1"/>
          <p:nvPr/>
        </p:nvSpPr>
        <p:spPr>
          <a:xfrm>
            <a:off x="138750" y="118925"/>
            <a:ext cx="8780700" cy="6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Time complexity of the </a:t>
            </a:r>
            <a:r>
              <a:rPr b="1" lang="en" sz="2400">
                <a:solidFill>
                  <a:schemeClr val="dk1"/>
                </a:solidFill>
              </a:rPr>
              <a:t>Karatsuba algorithm: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C(n) = 3C(n/2),   C(1) =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C(n) =  3</a:t>
            </a:r>
            <a:r>
              <a:rPr baseline="30000" lang="en" sz="2400">
                <a:solidFill>
                  <a:schemeClr val="dk1"/>
                </a:solidFill>
              </a:rPr>
              <a:t>log n </a:t>
            </a:r>
            <a:r>
              <a:rPr lang="en" sz="2400">
                <a:solidFill>
                  <a:schemeClr val="dk1"/>
                </a:solidFill>
              </a:rPr>
              <a:t>= n</a:t>
            </a:r>
            <a:r>
              <a:rPr baseline="30000" lang="en" sz="2400">
                <a:solidFill>
                  <a:schemeClr val="dk1"/>
                </a:solidFill>
              </a:rPr>
              <a:t>log 3 </a:t>
            </a:r>
            <a:r>
              <a:rPr lang="en" sz="2400">
                <a:solidFill>
                  <a:schemeClr val="dk1"/>
                </a:solidFill>
              </a:rPr>
              <a:t>≈ n</a:t>
            </a:r>
            <a:r>
              <a:rPr baseline="30000" lang="en" sz="2400">
                <a:solidFill>
                  <a:schemeClr val="dk1"/>
                </a:solidFill>
              </a:rPr>
              <a:t>1.585 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C(n) </a:t>
            </a:r>
            <a:r>
              <a:rPr b="1" lang="en" sz="2400">
                <a:solidFill>
                  <a:schemeClr val="dk1"/>
                </a:solidFill>
              </a:rPr>
              <a:t>∈ Θ(n</a:t>
            </a:r>
            <a:r>
              <a:rPr b="1" baseline="30000" lang="en" sz="2400">
                <a:solidFill>
                  <a:schemeClr val="dk1"/>
                </a:solidFill>
              </a:rPr>
              <a:t>log 3</a:t>
            </a:r>
            <a:r>
              <a:rPr b="1" lang="en" sz="2400">
                <a:solidFill>
                  <a:schemeClr val="dk1"/>
                </a:solidFill>
              </a:rPr>
              <a:t>) ≈ Θ(n</a:t>
            </a:r>
            <a:r>
              <a:rPr b="1" baseline="30000" lang="en" sz="2400">
                <a:solidFill>
                  <a:schemeClr val="dk1"/>
                </a:solidFill>
              </a:rPr>
              <a:t>1.585</a:t>
            </a:r>
            <a:r>
              <a:rPr b="1"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52525"/>
                </a:solidFill>
                <a:highlight>
                  <a:schemeClr val="lt1"/>
                </a:highlight>
              </a:rPr>
              <a:t>The number of single-digit multiplications needed to multiply two 1024-digit (</a:t>
            </a:r>
            <a:r>
              <a:rPr i="1" lang="en" sz="2400">
                <a:solidFill>
                  <a:srgbClr val="252525"/>
                </a:solidFill>
                <a:highlight>
                  <a:schemeClr val="lt1"/>
                </a:highlight>
              </a:rPr>
              <a:t>n</a:t>
            </a:r>
            <a:r>
              <a:rPr lang="en" sz="2400">
                <a:solidFill>
                  <a:srgbClr val="252525"/>
                </a:solidFill>
                <a:highlight>
                  <a:schemeClr val="lt1"/>
                </a:highlight>
              </a:rPr>
              <a:t> = 1024 = 2</a:t>
            </a:r>
            <a:r>
              <a:rPr baseline="30000" lang="en" sz="2400">
                <a:solidFill>
                  <a:srgbClr val="252525"/>
                </a:solidFill>
                <a:highlight>
                  <a:schemeClr val="lt1"/>
                </a:highlight>
              </a:rPr>
              <a:t>10</a:t>
            </a:r>
            <a:r>
              <a:rPr lang="en" sz="2400">
                <a:solidFill>
                  <a:srgbClr val="252525"/>
                </a:solidFill>
                <a:highlight>
                  <a:schemeClr val="lt1"/>
                </a:highlight>
              </a:rPr>
              <a:t>) numbers is:</a:t>
            </a:r>
            <a:endParaRPr sz="24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525"/>
                </a:solidFill>
                <a:highlight>
                  <a:srgbClr val="FFFFFF"/>
                </a:highlight>
              </a:rPr>
              <a:t>Classical D-n-C algorithm requires </a:t>
            </a:r>
            <a:r>
              <a:rPr b="1" lang="en" sz="2400">
                <a:solidFill>
                  <a:schemeClr val="dk1"/>
                </a:solidFill>
              </a:rPr>
              <a:t>4</a:t>
            </a:r>
            <a:r>
              <a:rPr b="1" baseline="30000" lang="en" sz="2400">
                <a:solidFill>
                  <a:schemeClr val="dk1"/>
                </a:solidFill>
              </a:rPr>
              <a:t>log n</a:t>
            </a:r>
            <a:r>
              <a:rPr lang="en" sz="2400">
                <a:solidFill>
                  <a:srgbClr val="252525"/>
                </a:solidFill>
                <a:highlight>
                  <a:srgbClr val="FFFFFF"/>
                </a:highlight>
              </a:rPr>
              <a:t> = 4</a:t>
            </a:r>
            <a:r>
              <a:rPr baseline="30000" lang="en" sz="2400">
                <a:solidFill>
                  <a:srgbClr val="252525"/>
                </a:solidFill>
                <a:highlight>
                  <a:srgbClr val="FFFFFF"/>
                </a:highlight>
              </a:rPr>
              <a:t>10</a:t>
            </a:r>
            <a:r>
              <a:rPr lang="en" sz="2400">
                <a:solidFill>
                  <a:srgbClr val="252525"/>
                </a:solidFill>
                <a:highlight>
                  <a:srgbClr val="FFFFFF"/>
                </a:highlight>
              </a:rPr>
              <a:t> = </a:t>
            </a:r>
            <a:r>
              <a:rPr b="1" lang="en" sz="2400">
                <a:solidFill>
                  <a:srgbClr val="252525"/>
                </a:solidFill>
                <a:highlight>
                  <a:srgbClr val="FFFFFF"/>
                </a:highlight>
              </a:rPr>
              <a:t>1,048,576</a:t>
            </a:r>
            <a:r>
              <a:rPr lang="en" sz="2400">
                <a:solidFill>
                  <a:srgbClr val="252525"/>
                </a:solidFill>
                <a:highlight>
                  <a:srgbClr val="FFFFFF"/>
                </a:highlight>
              </a:rPr>
              <a:t>.</a:t>
            </a:r>
            <a:endParaRPr sz="24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52525"/>
                </a:solidFill>
                <a:highlight>
                  <a:schemeClr val="lt1"/>
                </a:highlight>
              </a:rPr>
              <a:t>Karatsuba algorithm requires </a:t>
            </a:r>
            <a:r>
              <a:rPr b="1" lang="en" sz="2400">
                <a:solidFill>
                  <a:schemeClr val="dk1"/>
                </a:solidFill>
              </a:rPr>
              <a:t>3</a:t>
            </a:r>
            <a:r>
              <a:rPr b="1" baseline="30000" lang="en" sz="2400">
                <a:solidFill>
                  <a:schemeClr val="dk1"/>
                </a:solidFill>
              </a:rPr>
              <a:t>log n</a:t>
            </a:r>
            <a:r>
              <a:rPr lang="en" sz="2400">
                <a:solidFill>
                  <a:srgbClr val="252525"/>
                </a:solidFill>
                <a:highlight>
                  <a:schemeClr val="lt1"/>
                </a:highlight>
              </a:rPr>
              <a:t> = 3</a:t>
            </a:r>
            <a:r>
              <a:rPr baseline="30000" lang="en" sz="2400">
                <a:solidFill>
                  <a:srgbClr val="252525"/>
                </a:solidFill>
                <a:highlight>
                  <a:schemeClr val="lt1"/>
                </a:highlight>
              </a:rPr>
              <a:t>10</a:t>
            </a:r>
            <a:r>
              <a:rPr lang="en" sz="2400">
                <a:solidFill>
                  <a:srgbClr val="252525"/>
                </a:solidFill>
                <a:highlight>
                  <a:schemeClr val="lt1"/>
                </a:highlight>
              </a:rPr>
              <a:t> = </a:t>
            </a:r>
            <a:r>
              <a:rPr b="1" lang="en" sz="2400">
                <a:solidFill>
                  <a:srgbClr val="252525"/>
                </a:solidFill>
                <a:highlight>
                  <a:schemeClr val="lt1"/>
                </a:highlight>
              </a:rPr>
              <a:t>59,049</a:t>
            </a:r>
            <a:r>
              <a:rPr lang="en" sz="2400">
                <a:solidFill>
                  <a:srgbClr val="252525"/>
                </a:solidFill>
                <a:highlight>
                  <a:schemeClr val="lt1"/>
                </a:highlight>
              </a:rPr>
              <a:t>,</a:t>
            </a:r>
            <a:endParaRPr sz="2400">
              <a:solidFill>
                <a:srgbClr val="252525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1"/>
          <p:cNvSpPr txBox="1"/>
          <p:nvPr/>
        </p:nvSpPr>
        <p:spPr>
          <a:xfrm>
            <a:off x="270900" y="270900"/>
            <a:ext cx="85974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Matrix Multiplication: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35" name="Google Shape;43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0" y="1222725"/>
            <a:ext cx="8597399" cy="22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81"/>
          <p:cNvSpPr txBox="1"/>
          <p:nvPr/>
        </p:nvSpPr>
        <p:spPr>
          <a:xfrm>
            <a:off x="270900" y="3852300"/>
            <a:ext cx="8597400" cy="24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Multiplication of two 2X2 matrices requires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 element-level multiplications and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 element-level additions.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2"/>
          <p:cNvSpPr txBox="1"/>
          <p:nvPr/>
        </p:nvSpPr>
        <p:spPr>
          <a:xfrm>
            <a:off x="270900" y="169825"/>
            <a:ext cx="85974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Matrix Multiplication by Divide-and-Conquer strategy: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Let A and B be two n x n matrices where n is a power of 2. (If n is not a power of 2, matrices can be padded with rows and columns of zeros.) We can divide A, B and their product C into four n/2 x n/2 submatrices each as follows: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Basic operation: atomic-element multiplication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</a:t>
            </a:r>
            <a:r>
              <a:rPr i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 = 8C(</a:t>
            </a:r>
            <a:r>
              <a:rPr i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/2),   C(1) =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∴ C(</a:t>
            </a:r>
            <a:r>
              <a:rPr i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 </a:t>
            </a:r>
            <a:r>
              <a:rPr b="1" lang="en" sz="2400">
                <a:solidFill>
                  <a:schemeClr val="dk1"/>
                </a:solidFill>
              </a:rPr>
              <a:t>∈ Θ(n</a:t>
            </a:r>
            <a:r>
              <a:rPr b="1" baseline="30000" lang="en" sz="2400">
                <a:solidFill>
                  <a:schemeClr val="dk1"/>
                </a:solidFill>
              </a:rPr>
              <a:t>3</a:t>
            </a:r>
            <a:r>
              <a:rPr b="1" lang="en" sz="2400">
                <a:solidFill>
                  <a:schemeClr val="dk1"/>
                </a:solidFill>
              </a:rPr>
              <a:t>)</a:t>
            </a:r>
            <a:endParaRPr sz="2400"/>
          </a:p>
        </p:txBody>
      </p:sp>
      <p:pic>
        <p:nvPicPr>
          <p:cNvPr id="442" name="Google Shape;44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150" y="2325600"/>
            <a:ext cx="5980025" cy="12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00" y="3971225"/>
            <a:ext cx="8203726" cy="9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5825" cy="20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2306250"/>
            <a:ext cx="4645175" cy="37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350" y="2966950"/>
            <a:ext cx="17621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4350" y="3469075"/>
            <a:ext cx="11811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4350" y="4047400"/>
            <a:ext cx="237172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3775"/>
            <a:ext cx="9143999" cy="384193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4"/>
          <p:cNvSpPr txBox="1"/>
          <p:nvPr/>
        </p:nvSpPr>
        <p:spPr>
          <a:xfrm>
            <a:off x="270900" y="270900"/>
            <a:ext cx="85974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Asymptotic Efficiency of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Strassen’s Matrix Multiplication: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5"/>
          <p:cNvSpPr txBox="1"/>
          <p:nvPr/>
        </p:nvSpPr>
        <p:spPr>
          <a:xfrm>
            <a:off x="270900" y="270900"/>
            <a:ext cx="8597400" cy="1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Asymptotic Efficiency of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Strassen’s Matrix Multiplication: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64" name="Google Shape;46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75" y="1584675"/>
            <a:ext cx="7886707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00" y="2411950"/>
            <a:ext cx="3016550" cy="5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00" y="3421525"/>
            <a:ext cx="1289523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9850" y="3421526"/>
            <a:ext cx="217179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900" y="4333275"/>
            <a:ext cx="7155300" cy="3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175" y="4848625"/>
            <a:ext cx="2263625" cy="4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76700" y="4848625"/>
            <a:ext cx="4483268" cy="4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6"/>
          <p:cNvSpPr txBox="1"/>
          <p:nvPr/>
        </p:nvSpPr>
        <p:spPr>
          <a:xfrm>
            <a:off x="270900" y="270900"/>
            <a:ext cx="8622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Binary Tree:</a:t>
            </a:r>
            <a:r>
              <a:rPr lang="en" sz="2400"/>
              <a:t> is a divide-and-conquer ready data structure.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null node is a binary tree, and a non-null node having a left and a right binary trees is a binary tree.</a:t>
            </a:r>
            <a:endParaRPr sz="2400"/>
          </a:p>
        </p:txBody>
      </p:sp>
      <p:pic>
        <p:nvPicPr>
          <p:cNvPr id="476" name="Google Shape;47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0" y="1785300"/>
            <a:ext cx="7669251" cy="37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Q: Write an algorithm to find </a:t>
            </a:r>
            <a:r>
              <a:rPr lang="en" sz="2400">
                <a:solidFill>
                  <a:schemeClr val="dk1"/>
                </a:solidFill>
              </a:rPr>
              <a:t>the sum of an array of n numbers</a:t>
            </a:r>
            <a:r>
              <a:rPr lang="en" sz="2400"/>
              <a:t> using </a:t>
            </a:r>
            <a:r>
              <a:rPr b="1" lang="en" sz="2400"/>
              <a:t>Divide-and-Conquer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Sum(A[0..n-1])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//Sum of the numbers in an array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//Input: Array A having n numbers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Sum of n numbers in the array A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… </a:t>
            </a:r>
            <a:endParaRPr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7"/>
          <p:cNvSpPr txBox="1"/>
          <p:nvPr/>
        </p:nvSpPr>
        <p:spPr>
          <a:xfrm>
            <a:off x="270900" y="270900"/>
            <a:ext cx="83049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Q:</a:t>
            </a:r>
            <a:r>
              <a:rPr lang="en" sz="2400"/>
              <a:t> Write an algorithm to find the height of a binary tree, where height of a binary tree is the length of the longest path from the root to a leaf.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E.g.: </a:t>
            </a:r>
            <a:r>
              <a:rPr lang="en" sz="2400">
                <a:solidFill>
                  <a:schemeClr val="dk1"/>
                </a:solidFill>
              </a:rPr>
              <a:t>Height of a tree with only root node = 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Height of a null tree = -1</a:t>
            </a:r>
            <a:endParaRPr sz="2400"/>
          </a:p>
        </p:txBody>
      </p:sp>
      <p:pic>
        <p:nvPicPr>
          <p:cNvPr id="482" name="Google Shape;48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0" y="2471100"/>
            <a:ext cx="7669251" cy="37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25" y="337375"/>
            <a:ext cx="8124450" cy="28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9"/>
          <p:cNvSpPr txBox="1"/>
          <p:nvPr/>
        </p:nvSpPr>
        <p:spPr>
          <a:xfrm>
            <a:off x="270900" y="277500"/>
            <a:ext cx="8597400" cy="5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Input Size: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n(T), number of nodes in T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Basic Operation :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Addition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C(n(T)) = C(n(T</a:t>
            </a:r>
            <a:r>
              <a:rPr baseline="-25000" lang="en" sz="2400">
                <a:solidFill>
                  <a:schemeClr val="dk1"/>
                </a:solidFill>
              </a:rPr>
              <a:t>L</a:t>
            </a:r>
            <a:r>
              <a:rPr lang="en" sz="2400">
                <a:solidFill>
                  <a:schemeClr val="dk1"/>
                </a:solidFill>
              </a:rPr>
              <a:t>)) + C(n(T</a:t>
            </a:r>
            <a:r>
              <a:rPr baseline="-25000" lang="en" sz="2400">
                <a:solidFill>
                  <a:schemeClr val="dk1"/>
                </a:solidFill>
              </a:rPr>
              <a:t>R</a:t>
            </a:r>
            <a:r>
              <a:rPr lang="en" sz="2400">
                <a:solidFill>
                  <a:schemeClr val="dk1"/>
                </a:solidFill>
              </a:rPr>
              <a:t>)) + 1, C(0) = 0</a:t>
            </a:r>
            <a:endParaRPr sz="24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  = </a:t>
            </a:r>
            <a:r>
              <a:rPr b="1" lang="en" sz="2400">
                <a:solidFill>
                  <a:schemeClr val="dk1"/>
                </a:solidFill>
              </a:rPr>
              <a:t>n(T) ∈ Θ(n(T))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Basic Operation : 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(T = 𝜱)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C(n(T)) = C(n(T</a:t>
            </a:r>
            <a:r>
              <a:rPr baseline="-25000" lang="en" sz="2400">
                <a:solidFill>
                  <a:schemeClr val="dk1"/>
                </a:solidFill>
              </a:rPr>
              <a:t>L</a:t>
            </a:r>
            <a:r>
              <a:rPr lang="en" sz="2400">
                <a:solidFill>
                  <a:schemeClr val="dk1"/>
                </a:solidFill>
              </a:rPr>
              <a:t>)) + C(n(T</a:t>
            </a:r>
            <a:r>
              <a:rPr baseline="-25000" lang="en" sz="2400">
                <a:solidFill>
                  <a:schemeClr val="dk1"/>
                </a:solidFill>
              </a:rPr>
              <a:t>R</a:t>
            </a:r>
            <a:r>
              <a:rPr lang="en" sz="2400">
                <a:solidFill>
                  <a:schemeClr val="dk1"/>
                </a:solidFill>
              </a:rPr>
              <a:t>)) + 1, C(0) = 1</a:t>
            </a:r>
            <a:endParaRPr sz="24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  = </a:t>
            </a:r>
            <a:r>
              <a:rPr b="1" lang="en" sz="2400">
                <a:solidFill>
                  <a:schemeClr val="dk1"/>
                </a:solidFill>
              </a:rPr>
              <a:t>2n(T) + 1 ∈ Θ(n(T))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0"/>
          <p:cNvSpPr txBox="1"/>
          <p:nvPr/>
        </p:nvSpPr>
        <p:spPr>
          <a:xfrm>
            <a:off x="270900" y="270900"/>
            <a:ext cx="2226600" cy="55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Binary Tree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Traversals:</a:t>
            </a:r>
            <a:endParaRPr b="1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Pre-order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In-order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Post-order</a:t>
            </a:r>
            <a:endParaRPr sz="2400"/>
          </a:p>
        </p:txBody>
      </p:sp>
      <p:pic>
        <p:nvPicPr>
          <p:cNvPr id="498" name="Google Shape;49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050" y="270900"/>
            <a:ext cx="6051950" cy="59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1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Q: Write an algorithm to count the number of nodes in a binary tree.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Algorithm CountNodes(T)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//Counts number of nodes in the binary tree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//Input: Binary tree 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//Output: Number of nodes in 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 </a:t>
            </a:r>
            <a:endParaRPr sz="2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2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Q: Write an algorithm to count the number of leaf-nodes in a binary tree.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Algorithm CountLeafNodes(T)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//Counts number of leaf-nodes in the binary tree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//Input: Binary tree 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//Output: Number of leaf-nodes in T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 </a:t>
            </a:r>
            <a:endParaRPr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1" y="1119050"/>
            <a:ext cx="8985499" cy="50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3"/>
          <p:cNvSpPr txBox="1"/>
          <p:nvPr/>
        </p:nvSpPr>
        <p:spPr>
          <a:xfrm>
            <a:off x="270900" y="118925"/>
            <a:ext cx="85974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Divide-n-Conquer algorithms: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4"/>
          <p:cNvSpPr txBox="1"/>
          <p:nvPr/>
        </p:nvSpPr>
        <p:spPr>
          <a:xfrm>
            <a:off x="270900" y="118925"/>
            <a:ext cx="8597400" cy="60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Master Theorem of Divide-n-Conquer: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T(n) = a T(n/b) + c f(n) where T(1) = c and f(n) ∈ </a:t>
            </a:r>
            <a:r>
              <a:rPr lang="en" sz="2400">
                <a:solidFill>
                  <a:schemeClr val="dk1"/>
                </a:solidFill>
              </a:rPr>
              <a:t>Θ</a:t>
            </a:r>
            <a:r>
              <a:rPr lang="en" sz="2400"/>
              <a:t>(n</a:t>
            </a:r>
            <a:r>
              <a:rPr baseline="30000" lang="en" sz="2400"/>
              <a:t>d</a:t>
            </a:r>
            <a:r>
              <a:rPr lang="en" sz="2400"/>
              <a:t>), d ≥ 0</a:t>
            </a:r>
            <a:endParaRPr sz="2400"/>
          </a:p>
          <a:p>
            <a:pPr indent="457200" lvl="0" marL="2286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If a &lt; b</a:t>
            </a:r>
            <a:r>
              <a:rPr baseline="30000" lang="en" sz="2400"/>
              <a:t>d</a:t>
            </a:r>
            <a:r>
              <a:rPr lang="en" sz="2400"/>
              <a:t>,	T(n) </a:t>
            </a:r>
            <a:r>
              <a:rPr lang="en" sz="2400">
                <a:solidFill>
                  <a:schemeClr val="dk1"/>
                </a:solidFill>
              </a:rPr>
              <a:t>∈ Θ</a:t>
            </a:r>
            <a:r>
              <a:rPr lang="en" sz="2400"/>
              <a:t>(n</a:t>
            </a:r>
            <a:r>
              <a:rPr baseline="30000" lang="en" sz="2400"/>
              <a:t>d</a:t>
            </a:r>
            <a:r>
              <a:rPr lang="en" sz="2400"/>
              <a:t>)</a:t>
            </a:r>
            <a:endParaRPr sz="2400"/>
          </a:p>
          <a:p>
            <a:pPr indent="457200" lvl="0" marL="2286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If a = b</a:t>
            </a:r>
            <a:r>
              <a:rPr baseline="30000" lang="en" sz="2400"/>
              <a:t>d</a:t>
            </a:r>
            <a:r>
              <a:rPr lang="en" sz="2400"/>
              <a:t>, 	T(n) </a:t>
            </a:r>
            <a:r>
              <a:rPr lang="en" sz="2400">
                <a:solidFill>
                  <a:schemeClr val="dk1"/>
                </a:solidFill>
              </a:rPr>
              <a:t>∈ Θ</a:t>
            </a:r>
            <a:r>
              <a:rPr lang="en" sz="2400"/>
              <a:t>(n</a:t>
            </a:r>
            <a:r>
              <a:rPr baseline="30000" lang="en" sz="2400"/>
              <a:t>d </a:t>
            </a:r>
            <a:r>
              <a:rPr lang="en" sz="2400"/>
              <a:t>log n)</a:t>
            </a:r>
            <a:endParaRPr sz="2400"/>
          </a:p>
          <a:p>
            <a:pPr indent="0" lvl="0" marL="2743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If a &gt; b</a:t>
            </a:r>
            <a:r>
              <a:rPr baseline="30000" lang="en" sz="2400"/>
              <a:t>d</a:t>
            </a:r>
            <a:r>
              <a:rPr lang="en" sz="2400"/>
              <a:t>, 	T(n) </a:t>
            </a:r>
            <a:r>
              <a:rPr lang="en" sz="2400">
                <a:solidFill>
                  <a:schemeClr val="dk1"/>
                </a:solidFill>
              </a:rPr>
              <a:t>∈ Θ</a:t>
            </a:r>
            <a:r>
              <a:rPr lang="en" sz="2400"/>
              <a:t>(n</a:t>
            </a:r>
            <a:r>
              <a:rPr baseline="30000" lang="en" sz="3000"/>
              <a:t>log</a:t>
            </a:r>
            <a:r>
              <a:rPr baseline="30000" lang="en" sz="2400"/>
              <a:t> </a:t>
            </a:r>
            <a:r>
              <a:rPr baseline="30000" lang="en" sz="1800"/>
              <a:t>b</a:t>
            </a:r>
            <a:r>
              <a:rPr baseline="30000" lang="en" sz="2400"/>
              <a:t> </a:t>
            </a:r>
            <a:r>
              <a:rPr baseline="30000" lang="en" sz="3000"/>
              <a:t>a</a:t>
            </a:r>
            <a:r>
              <a:rPr baseline="30000" lang="en" sz="2400"/>
              <a:t> </a:t>
            </a:r>
            <a:r>
              <a:rPr lang="en" sz="2400"/>
              <a:t>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Examples:</a:t>
            </a:r>
            <a:r>
              <a:rPr lang="en" sz="2400">
                <a:solidFill>
                  <a:schemeClr val="dk1"/>
                </a:solidFill>
              </a:rPr>
              <a:t>	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Array Sum:	T(n) = 2T(n/2) + 1	∈ 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Mergesort:	T(n) = 2T(n/2) + n	∈ 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Bin Search:	T(n) = T(n/2) + 1		∈ 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T(</a:t>
            </a:r>
            <a:r>
              <a:rPr i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) = 4T(</a:t>
            </a:r>
            <a:r>
              <a:rPr i="1" lang="en" sz="2400">
                <a:solidFill>
                  <a:schemeClr val="dk1"/>
                </a:solidFill>
              </a:rPr>
              <a:t>n</a:t>
            </a:r>
            <a:r>
              <a:rPr lang="en" sz="2400">
                <a:solidFill>
                  <a:schemeClr val="dk1"/>
                </a:solidFill>
              </a:rPr>
              <a:t>/2) ∈ ?,			</a:t>
            </a:r>
            <a:r>
              <a:rPr lang="en" sz="2400"/>
              <a:t>T(n) = 3T(n/2)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/>
              <a:t> ?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T(n) = 3T(n/2) + n </a:t>
            </a:r>
            <a:r>
              <a:rPr lang="en" sz="2400">
                <a:solidFill>
                  <a:schemeClr val="dk1"/>
                </a:solidFill>
              </a:rPr>
              <a:t>∈</a:t>
            </a:r>
            <a:r>
              <a:rPr lang="en" sz="2400"/>
              <a:t> ?,		</a:t>
            </a:r>
            <a:r>
              <a:rPr lang="en" sz="2400">
                <a:solidFill>
                  <a:schemeClr val="dk1"/>
                </a:solidFill>
              </a:rPr>
              <a:t>T(n) = 3T(n/2) + n</a:t>
            </a:r>
            <a:r>
              <a:rPr baseline="30000" lang="en" sz="24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 ∈ 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5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Remarks on the Master Theorem: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T(n) = a T(n/b) + c f(n) where T(1) = c and f(n) ∈ Θ(n</a:t>
            </a:r>
            <a:r>
              <a:rPr baseline="30000" lang="en" sz="2400">
                <a:solidFill>
                  <a:schemeClr val="dk1"/>
                </a:solidFill>
              </a:rPr>
              <a:t>d</a:t>
            </a:r>
            <a:r>
              <a:rPr lang="en" sz="2400">
                <a:solidFill>
                  <a:schemeClr val="dk1"/>
                </a:solidFill>
              </a:rPr>
              <a:t>), d ≥ 0</a:t>
            </a:r>
            <a:endParaRPr sz="24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If a &lt; b</a:t>
            </a:r>
            <a:r>
              <a:rPr baseline="30000" lang="en" sz="2400">
                <a:solidFill>
                  <a:schemeClr val="dk1"/>
                </a:solidFill>
              </a:rPr>
              <a:t>d</a:t>
            </a:r>
            <a:r>
              <a:rPr lang="en" sz="2400">
                <a:solidFill>
                  <a:schemeClr val="dk1"/>
                </a:solidFill>
              </a:rPr>
              <a:t>,	T(n) ∈ Θ(n</a:t>
            </a:r>
            <a:r>
              <a:rPr baseline="30000" lang="en" sz="2400">
                <a:solidFill>
                  <a:schemeClr val="dk1"/>
                </a:solidFill>
              </a:rPr>
              <a:t>d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457200" lvl="0" marL="2286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If a = b</a:t>
            </a:r>
            <a:r>
              <a:rPr baseline="30000" lang="en" sz="2400">
                <a:solidFill>
                  <a:schemeClr val="dk1"/>
                </a:solidFill>
              </a:rPr>
              <a:t>d</a:t>
            </a:r>
            <a:r>
              <a:rPr lang="en" sz="2400">
                <a:solidFill>
                  <a:schemeClr val="dk1"/>
                </a:solidFill>
              </a:rPr>
              <a:t>, 	T(n) ∈ Θ(n</a:t>
            </a:r>
            <a:r>
              <a:rPr baseline="30000" lang="en" sz="2400">
                <a:solidFill>
                  <a:schemeClr val="dk1"/>
                </a:solidFill>
              </a:rPr>
              <a:t>d </a:t>
            </a:r>
            <a:r>
              <a:rPr lang="en" sz="2400">
                <a:solidFill>
                  <a:schemeClr val="dk1"/>
                </a:solidFill>
              </a:rPr>
              <a:t>log n)</a:t>
            </a:r>
            <a:endParaRPr sz="2400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If a &gt; b</a:t>
            </a:r>
            <a:r>
              <a:rPr baseline="30000" lang="en" sz="2400">
                <a:solidFill>
                  <a:schemeClr val="dk1"/>
                </a:solidFill>
              </a:rPr>
              <a:t>d</a:t>
            </a:r>
            <a:r>
              <a:rPr lang="en" sz="2400">
                <a:solidFill>
                  <a:schemeClr val="dk1"/>
                </a:solidFill>
              </a:rPr>
              <a:t>, 	T(n) ∈ Θ(n</a:t>
            </a:r>
            <a:r>
              <a:rPr baseline="30000" lang="en" sz="3000">
                <a:solidFill>
                  <a:schemeClr val="dk1"/>
                </a:solidFill>
              </a:rPr>
              <a:t>log</a:t>
            </a:r>
            <a:r>
              <a:rPr baseline="30000" lang="en" sz="2400">
                <a:solidFill>
                  <a:schemeClr val="dk1"/>
                </a:solidFill>
              </a:rPr>
              <a:t> </a:t>
            </a:r>
            <a:r>
              <a:rPr baseline="30000" lang="en" sz="1800">
                <a:solidFill>
                  <a:schemeClr val="dk1"/>
                </a:solidFill>
              </a:rPr>
              <a:t>b</a:t>
            </a:r>
            <a:r>
              <a:rPr baseline="30000" lang="en" sz="2400">
                <a:solidFill>
                  <a:schemeClr val="dk1"/>
                </a:solidFill>
              </a:rPr>
              <a:t> </a:t>
            </a:r>
            <a:r>
              <a:rPr baseline="30000" lang="en" sz="3000">
                <a:solidFill>
                  <a:schemeClr val="dk1"/>
                </a:solidFill>
              </a:rPr>
              <a:t>a</a:t>
            </a:r>
            <a:r>
              <a:rPr baseline="30000" lang="en" sz="24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When f(n) ∉ Θ(n</a:t>
            </a:r>
            <a:r>
              <a:rPr baseline="30000" lang="en" sz="2400">
                <a:solidFill>
                  <a:schemeClr val="dk1"/>
                </a:solidFill>
              </a:rPr>
              <a:t>d</a:t>
            </a:r>
            <a:r>
              <a:rPr lang="en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When division is not uniform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Values of c and n</a:t>
            </a:r>
            <a:r>
              <a:rPr baseline="-25000" lang="en" sz="2400">
                <a:solidFill>
                  <a:schemeClr val="dk1"/>
                </a:solidFill>
              </a:rPr>
              <a:t>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6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&lt;/ End of Divide-and-Conquer &gt;</a:t>
            </a:r>
            <a:endParaRPr b="1" sz="3000"/>
          </a:p>
        </p:txBody>
      </p:sp>
      <p:pic>
        <p:nvPicPr>
          <p:cNvPr id="530" name="Google Shape;53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163" y="6413875"/>
            <a:ext cx="5695675" cy="4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70900" y="270900"/>
            <a:ext cx="8597400" cy="5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Q: Write an algorithm to find </a:t>
            </a:r>
            <a:r>
              <a:rPr lang="en" sz="2400">
                <a:solidFill>
                  <a:schemeClr val="dk1"/>
                </a:solidFill>
              </a:rPr>
              <a:t>the sum of an array of n numbers</a:t>
            </a:r>
            <a:r>
              <a:rPr lang="en" sz="2400"/>
              <a:t> using </a:t>
            </a:r>
            <a:r>
              <a:rPr b="1" lang="en" sz="2400"/>
              <a:t>Divide-and-Conquer </a:t>
            </a:r>
            <a:r>
              <a:rPr lang="en" sz="2400"/>
              <a:t>approach.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Algorithm Sum(A[0..n-1])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//Sum of the numbers in an array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//Input: Array A having n numbers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//Output: Sum of n numbers in the array A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if (n = 0)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	return 0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(n = 1)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return A[0]</a:t>
            </a:r>
            <a:endParaRPr b="1" baseline="-25000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return	Sum(A[0..⌊(n-1)/2⌋]) +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b="1"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Sum(A[⌊(n-1)/2⌋+1..n-1])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T(n)	= 2T(n/2) + 1, T(1) = </a:t>
            </a:r>
            <a:r>
              <a:rPr lang="en" sz="2400"/>
              <a:t>1</a:t>
            </a:r>
            <a:endParaRPr sz="24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= 2n - 1 ∈ 𝚹(n)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